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nva Sans Bold" panose="020B0803030501040103" pitchFamily="34" charset="0"/>
      <p:regular r:id="rId18"/>
      <p:bold r:id="rId19"/>
    </p:embeddedFont>
    <p:embeddedFont>
      <p:font typeface="Lato" panose="020F0502020204030203" pitchFamily="34" charset="0"/>
      <p:regular r:id="rId20"/>
      <p:bold r:id="rId21"/>
    </p:embeddedFont>
    <p:embeddedFont>
      <p:font typeface="Lato Bold" panose="020F0502020204030203" pitchFamily="34" charset="0"/>
      <p:regular r:id="rId22"/>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26" autoAdjust="0"/>
  </p:normalViewPr>
  <p:slideViewPr>
    <p:cSldViewPr>
      <p:cViewPr varScale="1">
        <p:scale>
          <a:sx n="80" d="100"/>
          <a:sy n="80" d="100"/>
        </p:scale>
        <p:origin x="824" y="4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10.02.2026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Presentation Content</a:t>
            </a:r>
          </a:p>
          <a:p>
            <a:r>
              <a:rPr lang="en-US"/>
              <a:t>Title</a:t>
            </a:r>
          </a:p>
          <a:p>
            <a:r>
              <a:rPr lang="en-US"/>
              <a:t>Abstract</a:t>
            </a:r>
          </a:p>
          <a:p>
            <a:r>
              <a:rPr lang="en-US"/>
              <a:t>Introduction (Optional)</a:t>
            </a:r>
          </a:p>
          <a:p>
            <a:r>
              <a:rPr lang="en-US"/>
              <a:t>Literature Survey</a:t>
            </a:r>
          </a:p>
          <a:p>
            <a:r>
              <a:rPr lang="en-US"/>
              <a:t>Research Gap</a:t>
            </a:r>
          </a:p>
          <a:p>
            <a:r>
              <a:rPr lang="en-US"/>
              <a:t>Proposed System Architecture</a:t>
            </a:r>
          </a:p>
          <a:p>
            <a:r>
              <a:rPr lang="en-US"/>
              <a:t>List of Modules</a:t>
            </a:r>
          </a:p>
          <a:p>
            <a:r>
              <a:rPr lang="en-US"/>
              <a:t>Module Description</a:t>
            </a:r>
          </a:p>
          <a:p>
            <a:r>
              <a:rPr lang="en-US"/>
              <a:t>Expected output</a:t>
            </a:r>
          </a:p>
          <a:p>
            <a:r>
              <a:rPr lang="en-US"/>
              <a:t>References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patents.google.com/patent/US12367715B2" TargetMode="External"/><Relationship Id="rId2" Type="http://schemas.openxmlformats.org/officeDocument/2006/relationships/hyperlink" Target="https://patents.google.com/patent/US20240112584A1" TargetMode="External"/><Relationship Id="rId1" Type="http://schemas.openxmlformats.org/officeDocument/2006/relationships/slideLayout" Target="../slideLayouts/slideLayout7.xml"/><Relationship Id="rId5" Type="http://schemas.openxmlformats.org/officeDocument/2006/relationships/hyperlink" Target="https://patents.google.com/patent/GB2501291A" TargetMode="External"/><Relationship Id="rId4" Type="http://schemas.openxmlformats.org/officeDocument/2006/relationships/hyperlink" Target="https://patents.google.com/patent/US20230315082A1"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ieeexplore.ieee.org/document/10512345" TargetMode="External"/><Relationship Id="rId2" Type="http://schemas.openxmlformats.org/officeDocument/2006/relationships/hyperlink" Target="https://www.mdpi.com/2563652" TargetMode="External"/><Relationship Id="rId1" Type="http://schemas.openxmlformats.org/officeDocument/2006/relationships/slideLayout" Target="../slideLayouts/slideLayout7.xml"/><Relationship Id="rId5" Type="http://schemas.openxmlformats.org/officeDocument/2006/relationships/hyperlink" Target="https://www.sciencedirect.com/science/article/pii/S0952197625001234" TargetMode="External"/><Relationship Id="rId4" Type="http://schemas.openxmlformats.org/officeDocument/2006/relationships/hyperlink" Target="https://doi.org/10.1016/j.vehcom.2023.100604"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Fog-Based-Vehicle-Monitoring/Project_docs/blob/main/Literature_Review.md"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Fog-Based-Vehicle-Monitoring/Project_docs/blob/main/Literature_Review.md"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TextBox 2"/>
          <p:cNvSpPr txBox="1"/>
          <p:nvPr/>
        </p:nvSpPr>
        <p:spPr>
          <a:xfrm>
            <a:off x="1992735" y="2881503"/>
            <a:ext cx="13759866" cy="2857130"/>
          </a:xfrm>
          <a:prstGeom prst="rect">
            <a:avLst/>
          </a:prstGeom>
        </p:spPr>
        <p:txBody>
          <a:bodyPr lIns="0" tIns="0" rIns="0" bIns="0" rtlCol="0" anchor="t">
            <a:spAutoFit/>
          </a:bodyPr>
          <a:lstStyle/>
          <a:p>
            <a:pPr algn="l">
              <a:lnSpc>
                <a:spcPts val="5599"/>
              </a:lnSpc>
            </a:pPr>
            <a:r>
              <a:rPr lang="en-US" sz="5599" b="1">
                <a:solidFill>
                  <a:srgbClr val="253439"/>
                </a:solidFill>
                <a:latin typeface="Lato Bold"/>
                <a:ea typeface="Lato Bold"/>
                <a:cs typeface="Lato Bold"/>
                <a:sym typeface="Lato Bold"/>
              </a:rPr>
              <a:t>Fog-Adaptive Neuro-Fuzzy Framework for Non-Intrusive Energy Fingerprinting and Autonomous Actuation in Cyber-Physical Systems (CPS).</a:t>
            </a:r>
          </a:p>
        </p:txBody>
      </p:sp>
      <p:grpSp>
        <p:nvGrpSpPr>
          <p:cNvPr id="3" name="Group 3"/>
          <p:cNvGrpSpPr/>
          <p:nvPr/>
        </p:nvGrpSpPr>
        <p:grpSpPr>
          <a:xfrm rot="-5400000">
            <a:off x="4712497" y="4591188"/>
            <a:ext cx="225880" cy="5403316"/>
            <a:chOff x="0" y="0"/>
            <a:chExt cx="301173" cy="7204422"/>
          </a:xfrm>
        </p:grpSpPr>
        <p:grpSp>
          <p:nvGrpSpPr>
            <p:cNvPr id="4" name="Group 4"/>
            <p:cNvGrpSpPr/>
            <p:nvPr/>
          </p:nvGrpSpPr>
          <p:grpSpPr>
            <a:xfrm>
              <a:off x="0" y="0"/>
              <a:ext cx="301173" cy="7204422"/>
              <a:chOff x="0" y="0"/>
              <a:chExt cx="59491" cy="1423096"/>
            </a:xfrm>
          </p:grpSpPr>
          <p:sp>
            <p:nvSpPr>
              <p:cNvPr id="5" name="Freeform 5"/>
              <p:cNvSpPr/>
              <p:nvPr/>
            </p:nvSpPr>
            <p:spPr>
              <a:xfrm>
                <a:off x="0" y="0"/>
                <a:ext cx="59491" cy="1423096"/>
              </a:xfrm>
              <a:custGeom>
                <a:avLst/>
                <a:gdLst/>
                <a:ahLst/>
                <a:cxnLst/>
                <a:rect l="l" t="t" r="r" b="b"/>
                <a:pathLst>
                  <a:path w="59491" h="1423096">
                    <a:moveTo>
                      <a:pt x="0" y="0"/>
                    </a:moveTo>
                    <a:lnTo>
                      <a:pt x="59491" y="0"/>
                    </a:lnTo>
                    <a:lnTo>
                      <a:pt x="59491" y="1423096"/>
                    </a:lnTo>
                    <a:lnTo>
                      <a:pt x="0" y="1423096"/>
                    </a:lnTo>
                    <a:close/>
                  </a:path>
                </a:pathLst>
              </a:custGeom>
              <a:solidFill>
                <a:srgbClr val="7C898B"/>
              </a:solidFill>
            </p:spPr>
            <p:txBody>
              <a:bodyPr/>
              <a:lstStyle/>
              <a:p>
                <a:endParaRPr lang="en-US"/>
              </a:p>
            </p:txBody>
          </p:sp>
          <p:sp>
            <p:nvSpPr>
              <p:cNvPr id="6" name="TextBox 6"/>
              <p:cNvSpPr txBox="1"/>
              <p:nvPr/>
            </p:nvSpPr>
            <p:spPr>
              <a:xfrm>
                <a:off x="0" y="-38100"/>
                <a:ext cx="59491" cy="1461196"/>
              </a:xfrm>
              <a:prstGeom prst="rect">
                <a:avLst/>
              </a:prstGeom>
            </p:spPr>
            <p:txBody>
              <a:bodyPr lIns="50800" tIns="50800" rIns="50800" bIns="50800" rtlCol="0" anchor="ctr"/>
              <a:lstStyle/>
              <a:p>
                <a:pPr algn="ctr">
                  <a:lnSpc>
                    <a:spcPts val="2799"/>
                  </a:lnSpc>
                </a:pPr>
                <a:endParaRPr/>
              </a:p>
            </p:txBody>
          </p:sp>
        </p:grpSp>
        <p:grpSp>
          <p:nvGrpSpPr>
            <p:cNvPr id="7" name="Group 7"/>
            <p:cNvGrpSpPr/>
            <p:nvPr/>
          </p:nvGrpSpPr>
          <p:grpSpPr>
            <a:xfrm>
              <a:off x="0" y="0"/>
              <a:ext cx="301173" cy="1830478"/>
              <a:chOff x="0" y="0"/>
              <a:chExt cx="59491" cy="361576"/>
            </a:xfrm>
          </p:grpSpPr>
          <p:sp>
            <p:nvSpPr>
              <p:cNvPr id="8" name="Freeform 8"/>
              <p:cNvSpPr/>
              <p:nvPr/>
            </p:nvSpPr>
            <p:spPr>
              <a:xfrm>
                <a:off x="0" y="0"/>
                <a:ext cx="59491" cy="361576"/>
              </a:xfrm>
              <a:custGeom>
                <a:avLst/>
                <a:gdLst/>
                <a:ahLst/>
                <a:cxnLst/>
                <a:rect l="l" t="t" r="r" b="b"/>
                <a:pathLst>
                  <a:path w="59491" h="361576">
                    <a:moveTo>
                      <a:pt x="0" y="0"/>
                    </a:moveTo>
                    <a:lnTo>
                      <a:pt x="59491" y="0"/>
                    </a:lnTo>
                    <a:lnTo>
                      <a:pt x="59491" y="361576"/>
                    </a:lnTo>
                    <a:lnTo>
                      <a:pt x="0" y="361576"/>
                    </a:lnTo>
                    <a:close/>
                  </a:path>
                </a:pathLst>
              </a:custGeom>
              <a:solidFill>
                <a:srgbClr val="253439"/>
              </a:solidFill>
            </p:spPr>
            <p:txBody>
              <a:bodyPr/>
              <a:lstStyle/>
              <a:p>
                <a:endParaRPr lang="en-US"/>
              </a:p>
            </p:txBody>
          </p:sp>
          <p:sp>
            <p:nvSpPr>
              <p:cNvPr id="9" name="TextBox 9"/>
              <p:cNvSpPr txBox="1"/>
              <p:nvPr/>
            </p:nvSpPr>
            <p:spPr>
              <a:xfrm>
                <a:off x="0" y="-38100"/>
                <a:ext cx="59491" cy="399676"/>
              </a:xfrm>
              <a:prstGeom prst="rect">
                <a:avLst/>
              </a:prstGeom>
            </p:spPr>
            <p:txBody>
              <a:bodyPr lIns="50800" tIns="50800" rIns="50800" bIns="50800" rtlCol="0" anchor="ctr"/>
              <a:lstStyle/>
              <a:p>
                <a:pPr algn="ctr">
                  <a:lnSpc>
                    <a:spcPts val="2799"/>
                  </a:lnSpc>
                </a:pPr>
                <a:endParaRPr/>
              </a:p>
            </p:txBody>
          </p:sp>
        </p:grpSp>
        <p:grpSp>
          <p:nvGrpSpPr>
            <p:cNvPr id="10" name="Group 10"/>
            <p:cNvGrpSpPr/>
            <p:nvPr/>
          </p:nvGrpSpPr>
          <p:grpSpPr>
            <a:xfrm>
              <a:off x="0" y="1828197"/>
              <a:ext cx="301173" cy="795134"/>
              <a:chOff x="0" y="0"/>
              <a:chExt cx="59491" cy="157064"/>
            </a:xfrm>
          </p:grpSpPr>
          <p:sp>
            <p:nvSpPr>
              <p:cNvPr id="11" name="Freeform 11"/>
              <p:cNvSpPr/>
              <p:nvPr/>
            </p:nvSpPr>
            <p:spPr>
              <a:xfrm>
                <a:off x="0" y="0"/>
                <a:ext cx="59491" cy="157064"/>
              </a:xfrm>
              <a:custGeom>
                <a:avLst/>
                <a:gdLst/>
                <a:ahLst/>
                <a:cxnLst/>
                <a:rect l="l" t="t" r="r" b="b"/>
                <a:pathLst>
                  <a:path w="59491" h="157064">
                    <a:moveTo>
                      <a:pt x="0" y="0"/>
                    </a:moveTo>
                    <a:lnTo>
                      <a:pt x="59491" y="0"/>
                    </a:lnTo>
                    <a:lnTo>
                      <a:pt x="59491" y="157064"/>
                    </a:lnTo>
                    <a:lnTo>
                      <a:pt x="0" y="157064"/>
                    </a:lnTo>
                    <a:close/>
                  </a:path>
                </a:pathLst>
              </a:custGeom>
              <a:solidFill>
                <a:srgbClr val="B29E84"/>
              </a:solidFill>
            </p:spPr>
            <p:txBody>
              <a:bodyPr/>
              <a:lstStyle/>
              <a:p>
                <a:endParaRPr lang="en-US"/>
              </a:p>
            </p:txBody>
          </p:sp>
          <p:sp>
            <p:nvSpPr>
              <p:cNvPr id="12" name="TextBox 12"/>
              <p:cNvSpPr txBox="1"/>
              <p:nvPr/>
            </p:nvSpPr>
            <p:spPr>
              <a:xfrm>
                <a:off x="0" y="-38100"/>
                <a:ext cx="59491" cy="195164"/>
              </a:xfrm>
              <a:prstGeom prst="rect">
                <a:avLst/>
              </a:prstGeom>
            </p:spPr>
            <p:txBody>
              <a:bodyPr lIns="50800" tIns="50800" rIns="50800" bIns="50800" rtlCol="0" anchor="ctr"/>
              <a:lstStyle/>
              <a:p>
                <a:pPr algn="ctr">
                  <a:lnSpc>
                    <a:spcPts val="2799"/>
                  </a:lnSpc>
                </a:pPr>
                <a:endParaRPr/>
              </a:p>
            </p:txBody>
          </p:sp>
        </p:grpSp>
      </p:grpSp>
      <p:grpSp>
        <p:nvGrpSpPr>
          <p:cNvPr id="13" name="Group 13"/>
          <p:cNvGrpSpPr/>
          <p:nvPr/>
        </p:nvGrpSpPr>
        <p:grpSpPr>
          <a:xfrm>
            <a:off x="15477180" y="1130365"/>
            <a:ext cx="1352255" cy="274763"/>
            <a:chOff x="0" y="0"/>
            <a:chExt cx="1803007" cy="366350"/>
          </a:xfrm>
        </p:grpSpPr>
        <p:grpSp>
          <p:nvGrpSpPr>
            <p:cNvPr id="14" name="Group 14"/>
            <p:cNvGrpSpPr/>
            <p:nvPr/>
          </p:nvGrpSpPr>
          <p:grpSpPr>
            <a:xfrm rot="-5400000">
              <a:off x="0" y="0"/>
              <a:ext cx="366350" cy="366350"/>
              <a:chOff x="0" y="0"/>
              <a:chExt cx="178795" cy="178795"/>
            </a:xfrm>
          </p:grpSpPr>
          <p:sp>
            <p:nvSpPr>
              <p:cNvPr id="15" name="Freeform 15"/>
              <p:cNvSpPr/>
              <p:nvPr/>
            </p:nvSpPr>
            <p:spPr>
              <a:xfrm>
                <a:off x="0" y="0"/>
                <a:ext cx="178795" cy="178795"/>
              </a:xfrm>
              <a:custGeom>
                <a:avLst/>
                <a:gdLst/>
                <a:ahLst/>
                <a:cxnLst/>
                <a:rect l="l" t="t" r="r" b="b"/>
                <a:pathLst>
                  <a:path w="178795" h="178795">
                    <a:moveTo>
                      <a:pt x="0" y="0"/>
                    </a:moveTo>
                    <a:lnTo>
                      <a:pt x="178795" y="0"/>
                    </a:lnTo>
                    <a:lnTo>
                      <a:pt x="178795" y="178795"/>
                    </a:lnTo>
                    <a:lnTo>
                      <a:pt x="0" y="178795"/>
                    </a:lnTo>
                    <a:close/>
                  </a:path>
                </a:pathLst>
              </a:custGeom>
              <a:solidFill>
                <a:srgbClr val="253439"/>
              </a:solidFill>
            </p:spPr>
            <p:txBody>
              <a:bodyPr/>
              <a:lstStyle/>
              <a:p>
                <a:endParaRPr lang="en-US"/>
              </a:p>
            </p:txBody>
          </p:sp>
          <p:sp>
            <p:nvSpPr>
              <p:cNvPr id="16" name="TextBox 16"/>
              <p:cNvSpPr txBox="1"/>
              <p:nvPr/>
            </p:nvSpPr>
            <p:spPr>
              <a:xfrm>
                <a:off x="0" y="-38100"/>
                <a:ext cx="178795" cy="216895"/>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rot="-5400000">
              <a:off x="718328" y="0"/>
              <a:ext cx="366350" cy="366350"/>
              <a:chOff x="0" y="0"/>
              <a:chExt cx="178795" cy="178795"/>
            </a:xfrm>
          </p:grpSpPr>
          <p:sp>
            <p:nvSpPr>
              <p:cNvPr id="18" name="Freeform 18"/>
              <p:cNvSpPr/>
              <p:nvPr/>
            </p:nvSpPr>
            <p:spPr>
              <a:xfrm>
                <a:off x="0" y="0"/>
                <a:ext cx="178795" cy="178795"/>
              </a:xfrm>
              <a:custGeom>
                <a:avLst/>
                <a:gdLst/>
                <a:ahLst/>
                <a:cxnLst/>
                <a:rect l="l" t="t" r="r" b="b"/>
                <a:pathLst>
                  <a:path w="178795" h="178795">
                    <a:moveTo>
                      <a:pt x="0" y="0"/>
                    </a:moveTo>
                    <a:lnTo>
                      <a:pt x="178795" y="0"/>
                    </a:lnTo>
                    <a:lnTo>
                      <a:pt x="178795" y="178795"/>
                    </a:lnTo>
                    <a:lnTo>
                      <a:pt x="0" y="178795"/>
                    </a:lnTo>
                    <a:close/>
                  </a:path>
                </a:pathLst>
              </a:custGeom>
              <a:solidFill>
                <a:srgbClr val="B29E84"/>
              </a:solidFill>
            </p:spPr>
            <p:txBody>
              <a:bodyPr/>
              <a:lstStyle/>
              <a:p>
                <a:endParaRPr lang="en-US"/>
              </a:p>
            </p:txBody>
          </p:sp>
          <p:sp>
            <p:nvSpPr>
              <p:cNvPr id="19" name="TextBox 19"/>
              <p:cNvSpPr txBox="1"/>
              <p:nvPr/>
            </p:nvSpPr>
            <p:spPr>
              <a:xfrm>
                <a:off x="0" y="-38100"/>
                <a:ext cx="178795" cy="216895"/>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rot="-5400000">
              <a:off x="1436657" y="0"/>
              <a:ext cx="366350" cy="366350"/>
              <a:chOff x="0" y="0"/>
              <a:chExt cx="178795" cy="178795"/>
            </a:xfrm>
          </p:grpSpPr>
          <p:sp>
            <p:nvSpPr>
              <p:cNvPr id="21" name="Freeform 21"/>
              <p:cNvSpPr/>
              <p:nvPr/>
            </p:nvSpPr>
            <p:spPr>
              <a:xfrm>
                <a:off x="0" y="0"/>
                <a:ext cx="178795" cy="178795"/>
              </a:xfrm>
              <a:custGeom>
                <a:avLst/>
                <a:gdLst/>
                <a:ahLst/>
                <a:cxnLst/>
                <a:rect l="l" t="t" r="r" b="b"/>
                <a:pathLst>
                  <a:path w="178795" h="178795">
                    <a:moveTo>
                      <a:pt x="0" y="0"/>
                    </a:moveTo>
                    <a:lnTo>
                      <a:pt x="178795" y="0"/>
                    </a:lnTo>
                    <a:lnTo>
                      <a:pt x="178795" y="178795"/>
                    </a:lnTo>
                    <a:lnTo>
                      <a:pt x="0" y="178795"/>
                    </a:lnTo>
                    <a:close/>
                  </a:path>
                </a:pathLst>
              </a:custGeom>
              <a:solidFill>
                <a:srgbClr val="7C898B"/>
              </a:solidFill>
            </p:spPr>
            <p:txBody>
              <a:bodyPr/>
              <a:lstStyle/>
              <a:p>
                <a:endParaRPr lang="en-US"/>
              </a:p>
            </p:txBody>
          </p:sp>
          <p:sp>
            <p:nvSpPr>
              <p:cNvPr id="22" name="TextBox 22"/>
              <p:cNvSpPr txBox="1"/>
              <p:nvPr/>
            </p:nvSpPr>
            <p:spPr>
              <a:xfrm>
                <a:off x="0" y="-38100"/>
                <a:ext cx="178795" cy="216895"/>
              </a:xfrm>
              <a:prstGeom prst="rect">
                <a:avLst/>
              </a:prstGeom>
            </p:spPr>
            <p:txBody>
              <a:bodyPr lIns="50800" tIns="50800" rIns="50800" bIns="50800" rtlCol="0" anchor="ctr"/>
              <a:lstStyle/>
              <a:p>
                <a:pPr algn="ctr">
                  <a:lnSpc>
                    <a:spcPts val="2799"/>
                  </a:lnSpc>
                </a:pPr>
                <a:endParaRPr/>
              </a:p>
            </p:txBody>
          </p:sp>
        </p:grpSp>
      </p:grpSp>
      <p:grpSp>
        <p:nvGrpSpPr>
          <p:cNvPr id="23" name="Group 23"/>
          <p:cNvGrpSpPr/>
          <p:nvPr/>
        </p:nvGrpSpPr>
        <p:grpSpPr>
          <a:xfrm>
            <a:off x="-381720" y="-218676"/>
            <a:ext cx="1410420" cy="10724351"/>
            <a:chOff x="0" y="0"/>
            <a:chExt cx="371469" cy="2824521"/>
          </a:xfrm>
        </p:grpSpPr>
        <p:sp>
          <p:nvSpPr>
            <p:cNvPr id="24" name="Freeform 24"/>
            <p:cNvSpPr/>
            <p:nvPr/>
          </p:nvSpPr>
          <p:spPr>
            <a:xfrm>
              <a:off x="0" y="0"/>
              <a:ext cx="371469" cy="2824520"/>
            </a:xfrm>
            <a:custGeom>
              <a:avLst/>
              <a:gdLst/>
              <a:ahLst/>
              <a:cxnLst/>
              <a:rect l="l" t="t" r="r" b="b"/>
              <a:pathLst>
                <a:path w="371469" h="2824520">
                  <a:moveTo>
                    <a:pt x="0" y="0"/>
                  </a:moveTo>
                  <a:lnTo>
                    <a:pt x="371469" y="0"/>
                  </a:lnTo>
                  <a:lnTo>
                    <a:pt x="371469" y="2824520"/>
                  </a:lnTo>
                  <a:lnTo>
                    <a:pt x="0" y="2824520"/>
                  </a:lnTo>
                  <a:close/>
                </a:path>
              </a:pathLst>
            </a:custGeom>
            <a:solidFill>
              <a:srgbClr val="7C898B"/>
            </a:solidFill>
          </p:spPr>
          <p:txBody>
            <a:bodyPr/>
            <a:lstStyle/>
            <a:p>
              <a:endParaRPr lang="en-US"/>
            </a:p>
          </p:txBody>
        </p:sp>
        <p:sp>
          <p:nvSpPr>
            <p:cNvPr id="25" name="TextBox 25"/>
            <p:cNvSpPr txBox="1"/>
            <p:nvPr/>
          </p:nvSpPr>
          <p:spPr>
            <a:xfrm>
              <a:off x="0" y="-38100"/>
              <a:ext cx="371469" cy="2862621"/>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229320" y="-66276"/>
            <a:ext cx="1258020" cy="1655660"/>
            <a:chOff x="0" y="0"/>
            <a:chExt cx="331330" cy="436059"/>
          </a:xfrm>
        </p:grpSpPr>
        <p:sp>
          <p:nvSpPr>
            <p:cNvPr id="27" name="Freeform 27"/>
            <p:cNvSpPr/>
            <p:nvPr/>
          </p:nvSpPr>
          <p:spPr>
            <a:xfrm>
              <a:off x="0" y="0"/>
              <a:ext cx="331330" cy="436059"/>
            </a:xfrm>
            <a:custGeom>
              <a:avLst/>
              <a:gdLst/>
              <a:ahLst/>
              <a:cxnLst/>
              <a:rect l="l" t="t" r="r" b="b"/>
              <a:pathLst>
                <a:path w="331330" h="436059">
                  <a:moveTo>
                    <a:pt x="0" y="0"/>
                  </a:moveTo>
                  <a:lnTo>
                    <a:pt x="331330" y="0"/>
                  </a:lnTo>
                  <a:lnTo>
                    <a:pt x="331330" y="436059"/>
                  </a:lnTo>
                  <a:lnTo>
                    <a:pt x="0" y="436059"/>
                  </a:lnTo>
                  <a:close/>
                </a:path>
              </a:pathLst>
            </a:custGeom>
            <a:solidFill>
              <a:srgbClr val="253439"/>
            </a:solidFill>
          </p:spPr>
          <p:txBody>
            <a:bodyPr/>
            <a:lstStyle/>
            <a:p>
              <a:endParaRPr lang="en-US"/>
            </a:p>
          </p:txBody>
        </p:sp>
        <p:sp>
          <p:nvSpPr>
            <p:cNvPr id="28" name="TextBox 28"/>
            <p:cNvSpPr txBox="1"/>
            <p:nvPr/>
          </p:nvSpPr>
          <p:spPr>
            <a:xfrm>
              <a:off x="0" y="-38100"/>
              <a:ext cx="331330" cy="474159"/>
            </a:xfrm>
            <a:prstGeom prst="rect">
              <a:avLst/>
            </a:prstGeom>
          </p:spPr>
          <p:txBody>
            <a:bodyPr lIns="50800" tIns="50800" rIns="50800" bIns="50800" rtlCol="0" anchor="ctr"/>
            <a:lstStyle/>
            <a:p>
              <a:pPr algn="ctr">
                <a:lnSpc>
                  <a:spcPts val="2799"/>
                </a:lnSpc>
              </a:pPr>
              <a:endParaRPr/>
            </a:p>
          </p:txBody>
        </p:sp>
      </p:grpSp>
      <p:sp>
        <p:nvSpPr>
          <p:cNvPr id="29" name="TextBox 29"/>
          <p:cNvSpPr txBox="1"/>
          <p:nvPr/>
        </p:nvSpPr>
        <p:spPr>
          <a:xfrm>
            <a:off x="1992735" y="1367028"/>
            <a:ext cx="4918978" cy="339758"/>
          </a:xfrm>
          <a:prstGeom prst="rect">
            <a:avLst/>
          </a:prstGeom>
        </p:spPr>
        <p:txBody>
          <a:bodyPr lIns="0" tIns="0" rIns="0" bIns="0" rtlCol="0" anchor="t">
            <a:spAutoFit/>
          </a:bodyPr>
          <a:lstStyle/>
          <a:p>
            <a:pPr algn="ctr">
              <a:lnSpc>
                <a:spcPts val="2799"/>
              </a:lnSpc>
              <a:spcBef>
                <a:spcPct val="0"/>
              </a:spcBef>
            </a:pPr>
            <a:r>
              <a:rPr lang="en-US" sz="1999" spc="-39">
                <a:solidFill>
                  <a:srgbClr val="253439"/>
                </a:solidFill>
                <a:latin typeface="Lato"/>
                <a:ea typeface="Lato"/>
                <a:cs typeface="Lato"/>
                <a:sym typeface="Lato"/>
              </a:rPr>
              <a:t>FOG AND EDGE COMPUTING PROJECT ON</a:t>
            </a:r>
          </a:p>
        </p:txBody>
      </p:sp>
      <p:sp>
        <p:nvSpPr>
          <p:cNvPr id="30" name="TextBox 30"/>
          <p:cNvSpPr txBox="1"/>
          <p:nvPr/>
        </p:nvSpPr>
        <p:spPr>
          <a:xfrm>
            <a:off x="2241225" y="7809196"/>
            <a:ext cx="1934487" cy="339758"/>
          </a:xfrm>
          <a:prstGeom prst="rect">
            <a:avLst/>
          </a:prstGeom>
        </p:spPr>
        <p:txBody>
          <a:bodyPr lIns="0" tIns="0" rIns="0" bIns="0" rtlCol="0" anchor="t">
            <a:spAutoFit/>
          </a:bodyPr>
          <a:lstStyle/>
          <a:p>
            <a:pPr algn="ctr">
              <a:lnSpc>
                <a:spcPts val="2799"/>
              </a:lnSpc>
              <a:spcBef>
                <a:spcPct val="0"/>
              </a:spcBef>
            </a:pPr>
            <a:r>
              <a:rPr lang="en-US" sz="1999" spc="-39">
                <a:solidFill>
                  <a:srgbClr val="253439"/>
                </a:solidFill>
                <a:latin typeface="Lato"/>
                <a:ea typeface="Lato"/>
                <a:cs typeface="Lato"/>
                <a:sym typeface="Lato"/>
              </a:rPr>
              <a:t>TEAM MEMBERS</a:t>
            </a:r>
          </a:p>
        </p:txBody>
      </p:sp>
      <p:sp>
        <p:nvSpPr>
          <p:cNvPr id="31" name="TextBox 31"/>
          <p:cNvSpPr txBox="1"/>
          <p:nvPr/>
        </p:nvSpPr>
        <p:spPr>
          <a:xfrm>
            <a:off x="2280765" y="8586319"/>
            <a:ext cx="3967635" cy="323935"/>
          </a:xfrm>
          <a:prstGeom prst="rect">
            <a:avLst/>
          </a:prstGeom>
        </p:spPr>
        <p:txBody>
          <a:bodyPr wrap="square" lIns="0" tIns="0" rIns="0" bIns="0" rtlCol="0" anchor="t">
            <a:spAutoFit/>
          </a:bodyPr>
          <a:lstStyle/>
          <a:p>
            <a:pPr algn="ctr">
              <a:lnSpc>
                <a:spcPts val="2799"/>
              </a:lnSpc>
              <a:spcBef>
                <a:spcPct val="0"/>
              </a:spcBef>
            </a:pPr>
            <a:r>
              <a:rPr lang="en-US" sz="1999" b="1" spc="-39" dirty="0" err="1">
                <a:solidFill>
                  <a:srgbClr val="253439"/>
                </a:solidFill>
                <a:latin typeface="Lato Bold"/>
                <a:ea typeface="Lato Bold"/>
                <a:cs typeface="Lato Bold"/>
                <a:sym typeface="Lato Bold"/>
              </a:rPr>
              <a:t>Shagnik</a:t>
            </a:r>
            <a:r>
              <a:rPr lang="en-US" sz="1999" b="1" spc="-39" dirty="0">
                <a:solidFill>
                  <a:srgbClr val="253439"/>
                </a:solidFill>
                <a:latin typeface="Lato Bold"/>
                <a:ea typeface="Lato Bold"/>
                <a:cs typeface="Lato Bold"/>
                <a:sym typeface="Lato Bold"/>
              </a:rPr>
              <a:t> Paul - 23BCT0266</a:t>
            </a:r>
          </a:p>
        </p:txBody>
      </p:sp>
      <p:sp>
        <p:nvSpPr>
          <p:cNvPr id="32" name="TextBox 32"/>
          <p:cNvSpPr txBox="1"/>
          <p:nvPr/>
        </p:nvSpPr>
        <p:spPr>
          <a:xfrm>
            <a:off x="2260280" y="8926032"/>
            <a:ext cx="4120035" cy="323935"/>
          </a:xfrm>
          <a:prstGeom prst="rect">
            <a:avLst/>
          </a:prstGeom>
        </p:spPr>
        <p:txBody>
          <a:bodyPr wrap="square" lIns="0" tIns="0" rIns="0" bIns="0" rtlCol="0" anchor="t">
            <a:spAutoFit/>
          </a:bodyPr>
          <a:lstStyle/>
          <a:p>
            <a:pPr algn="ctr">
              <a:lnSpc>
                <a:spcPts val="2799"/>
              </a:lnSpc>
              <a:spcBef>
                <a:spcPct val="0"/>
              </a:spcBef>
            </a:pPr>
            <a:r>
              <a:rPr lang="en-US" sz="1999" b="1" spc="-39" dirty="0" err="1">
                <a:solidFill>
                  <a:srgbClr val="253439"/>
                </a:solidFill>
                <a:latin typeface="Lato Bold"/>
                <a:ea typeface="Lato Bold"/>
                <a:cs typeface="Lato Bold"/>
                <a:sym typeface="Lato Bold"/>
              </a:rPr>
              <a:t>Adrivid</a:t>
            </a:r>
            <a:r>
              <a:rPr lang="en-US" sz="1999" b="1" spc="-39" dirty="0">
                <a:solidFill>
                  <a:srgbClr val="253439"/>
                </a:solidFill>
                <a:latin typeface="Lato Bold"/>
                <a:ea typeface="Lato Bold"/>
                <a:cs typeface="Lato Bold"/>
                <a:sym typeface="Lato Bold"/>
              </a:rPr>
              <a:t> Mishra - 23BCT0264</a:t>
            </a:r>
          </a:p>
        </p:txBody>
      </p:sp>
      <p:sp>
        <p:nvSpPr>
          <p:cNvPr id="33" name="TextBox 33"/>
          <p:cNvSpPr txBox="1"/>
          <p:nvPr/>
        </p:nvSpPr>
        <p:spPr>
          <a:xfrm>
            <a:off x="2280765" y="8246560"/>
            <a:ext cx="4120035" cy="323935"/>
          </a:xfrm>
          <a:prstGeom prst="rect">
            <a:avLst/>
          </a:prstGeom>
        </p:spPr>
        <p:txBody>
          <a:bodyPr wrap="square" lIns="0" tIns="0" rIns="0" bIns="0" rtlCol="0" anchor="t">
            <a:spAutoFit/>
          </a:bodyPr>
          <a:lstStyle/>
          <a:p>
            <a:pPr algn="ctr">
              <a:lnSpc>
                <a:spcPts val="2799"/>
              </a:lnSpc>
              <a:spcBef>
                <a:spcPct val="0"/>
              </a:spcBef>
            </a:pPr>
            <a:r>
              <a:rPr lang="en-US" sz="1999" b="1" spc="-39" dirty="0">
                <a:solidFill>
                  <a:srgbClr val="253439"/>
                </a:solidFill>
                <a:latin typeface="Lato Bold"/>
                <a:ea typeface="Lato Bold"/>
                <a:cs typeface="Lato Bold"/>
                <a:sym typeface="Lato Bold"/>
              </a:rPr>
              <a:t>Pushkal Gupta - 23BCT0253</a:t>
            </a:r>
          </a:p>
        </p:txBody>
      </p:sp>
      <p:sp>
        <p:nvSpPr>
          <p:cNvPr id="34" name="TextBox 32">
            <a:extLst>
              <a:ext uri="{FF2B5EF4-FFF2-40B4-BE49-F238E27FC236}">
                <a16:creationId xmlns:a16="http://schemas.microsoft.com/office/drawing/2014/main" id="{B7A04F2C-1E63-E462-C2B5-0B749EFCDD5E}"/>
              </a:ext>
            </a:extLst>
          </p:cNvPr>
          <p:cNvSpPr txBox="1"/>
          <p:nvPr/>
        </p:nvSpPr>
        <p:spPr>
          <a:xfrm>
            <a:off x="2233204" y="9341339"/>
            <a:ext cx="4120035" cy="323935"/>
          </a:xfrm>
          <a:prstGeom prst="rect">
            <a:avLst/>
          </a:prstGeom>
        </p:spPr>
        <p:txBody>
          <a:bodyPr wrap="square" lIns="0" tIns="0" rIns="0" bIns="0" rtlCol="0" anchor="t">
            <a:spAutoFit/>
          </a:bodyPr>
          <a:lstStyle/>
          <a:p>
            <a:pPr algn="ctr">
              <a:lnSpc>
                <a:spcPts val="2799"/>
              </a:lnSpc>
              <a:spcBef>
                <a:spcPct val="0"/>
              </a:spcBef>
            </a:pPr>
            <a:r>
              <a:rPr lang="en-US" sz="1999" b="1" spc="-39" dirty="0">
                <a:solidFill>
                  <a:srgbClr val="253439"/>
                </a:solidFill>
                <a:latin typeface="Lato Bold"/>
                <a:ea typeface="Lato Bold"/>
                <a:cs typeface="Lato Bold"/>
                <a:sym typeface="Lato Bold"/>
              </a:rPr>
              <a:t>Vaibhav Jain – 23BAI0033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TextBox 2"/>
          <p:cNvSpPr txBox="1"/>
          <p:nvPr/>
        </p:nvSpPr>
        <p:spPr>
          <a:xfrm>
            <a:off x="545504" y="1760298"/>
            <a:ext cx="9213156" cy="3957999"/>
          </a:xfrm>
          <a:prstGeom prst="rect">
            <a:avLst/>
          </a:prstGeom>
        </p:spPr>
        <p:txBody>
          <a:bodyPr lIns="0" tIns="0" rIns="0" bIns="0" rtlCol="0" anchor="t">
            <a:spAutoFit/>
          </a:bodyPr>
          <a:lstStyle/>
          <a:p>
            <a:pPr marL="604519" lvl="1" indent="-302260" algn="l">
              <a:lnSpc>
                <a:spcPts val="3919"/>
              </a:lnSpc>
              <a:buFont typeface="Arial"/>
              <a:buChar char="•"/>
            </a:pPr>
            <a:r>
              <a:rPr lang="en-US" sz="2799" spc="-55">
                <a:solidFill>
                  <a:srgbClr val="000000"/>
                </a:solidFill>
                <a:latin typeface="Lato"/>
                <a:ea typeface="Lato"/>
                <a:cs typeface="Lato"/>
                <a:sym typeface="Lato"/>
              </a:rPr>
              <a:t>3. </a:t>
            </a:r>
            <a:r>
              <a:rPr lang="en-US" sz="2799" b="1" spc="-55">
                <a:solidFill>
                  <a:srgbClr val="000000"/>
                </a:solidFill>
                <a:latin typeface="Lato Bold"/>
                <a:ea typeface="Lato Bold"/>
                <a:cs typeface="Lato Bold"/>
                <a:sym typeface="Lato Bold"/>
              </a:rPr>
              <a:t>Cloud Layer</a:t>
            </a:r>
          </a:p>
          <a:p>
            <a:pPr marL="1209039" lvl="2" indent="-403013" algn="l">
              <a:lnSpc>
                <a:spcPts val="3919"/>
              </a:lnSpc>
              <a:buFont typeface="Arial"/>
              <a:buChar char="⚬"/>
            </a:pPr>
            <a:r>
              <a:rPr lang="en-US" sz="2799" spc="-55">
                <a:solidFill>
                  <a:srgbClr val="000000"/>
                </a:solidFill>
                <a:latin typeface="Lato"/>
                <a:ea typeface="Lato"/>
                <a:cs typeface="Lato"/>
                <a:sym typeface="Lato"/>
              </a:rPr>
              <a:t>Stores compressed health vectors and historical logs</a:t>
            </a:r>
          </a:p>
          <a:p>
            <a:pPr marL="1209039" lvl="2" indent="-403013" algn="l">
              <a:lnSpc>
                <a:spcPts val="3919"/>
              </a:lnSpc>
              <a:buFont typeface="Arial"/>
              <a:buChar char="⚬"/>
            </a:pPr>
            <a:r>
              <a:rPr lang="en-US" sz="2799" spc="-55">
                <a:solidFill>
                  <a:srgbClr val="000000"/>
                </a:solidFill>
                <a:latin typeface="Lato"/>
                <a:ea typeface="Lato"/>
                <a:cs typeface="Lato"/>
                <a:sym typeface="Lato"/>
              </a:rPr>
              <a:t>Performs long-term analytics and model updates</a:t>
            </a:r>
          </a:p>
          <a:p>
            <a:pPr marL="1209039" lvl="2" indent="-403013" algn="l">
              <a:lnSpc>
                <a:spcPts val="3919"/>
              </a:lnSpc>
              <a:buFont typeface="Arial"/>
              <a:buChar char="⚬"/>
            </a:pPr>
            <a:r>
              <a:rPr lang="en-US" sz="2799" spc="-55">
                <a:solidFill>
                  <a:srgbClr val="000000"/>
                </a:solidFill>
                <a:latin typeface="Lato"/>
                <a:ea typeface="Lato"/>
                <a:cs typeface="Lato"/>
                <a:sym typeface="Lato"/>
              </a:rPr>
              <a:t>Supports fleet-level monitoring and service insights</a:t>
            </a:r>
          </a:p>
          <a:p>
            <a:pPr marL="604519" lvl="1" indent="-302260" algn="l">
              <a:lnSpc>
                <a:spcPts val="3919"/>
              </a:lnSpc>
              <a:buFont typeface="Arial"/>
              <a:buChar char="•"/>
            </a:pPr>
            <a:r>
              <a:rPr lang="en-US" sz="2799" spc="-55">
                <a:solidFill>
                  <a:srgbClr val="000000"/>
                </a:solidFill>
                <a:latin typeface="Lato"/>
                <a:ea typeface="Lato"/>
                <a:cs typeface="Lato"/>
                <a:sym typeface="Lato"/>
              </a:rPr>
              <a:t>4. </a:t>
            </a:r>
            <a:r>
              <a:rPr lang="en-US" sz="2799" b="1" spc="-55">
                <a:solidFill>
                  <a:srgbClr val="000000"/>
                </a:solidFill>
                <a:latin typeface="Lato Bold"/>
                <a:ea typeface="Lato Bold"/>
                <a:cs typeface="Lato Bold"/>
                <a:sym typeface="Lato Bold"/>
              </a:rPr>
              <a:t>UI Layer</a:t>
            </a:r>
          </a:p>
          <a:p>
            <a:pPr marL="1209039" lvl="2" indent="-403013" algn="l">
              <a:lnSpc>
                <a:spcPts val="3919"/>
              </a:lnSpc>
              <a:buFont typeface="Arial"/>
              <a:buChar char="⚬"/>
            </a:pPr>
            <a:r>
              <a:rPr lang="en-US" sz="2799" spc="-55">
                <a:solidFill>
                  <a:srgbClr val="000000"/>
                </a:solidFill>
                <a:latin typeface="Lato"/>
                <a:ea typeface="Lato"/>
                <a:cs typeface="Lato"/>
                <a:sym typeface="Lato"/>
              </a:rPr>
              <a:t>Web and mobile dashboards</a:t>
            </a:r>
          </a:p>
          <a:p>
            <a:pPr marL="1209039" lvl="2" indent="-403013" algn="l">
              <a:lnSpc>
                <a:spcPts val="3919"/>
              </a:lnSpc>
              <a:buFont typeface="Arial"/>
              <a:buChar char="⚬"/>
            </a:pPr>
            <a:r>
              <a:rPr lang="en-US" sz="2799" spc="-55">
                <a:solidFill>
                  <a:srgbClr val="000000"/>
                </a:solidFill>
                <a:latin typeface="Lato"/>
                <a:ea typeface="Lato"/>
                <a:cs typeface="Lato"/>
                <a:sym typeface="Lato"/>
              </a:rPr>
              <a:t>Real-time digital twin visualization</a:t>
            </a:r>
          </a:p>
          <a:p>
            <a:pPr marL="1209039" lvl="2" indent="-403013" algn="l">
              <a:lnSpc>
                <a:spcPts val="3919"/>
              </a:lnSpc>
              <a:buFont typeface="Arial"/>
              <a:buChar char="⚬"/>
            </a:pPr>
            <a:r>
              <a:rPr lang="en-US" sz="2799" spc="-55">
                <a:solidFill>
                  <a:srgbClr val="000000"/>
                </a:solidFill>
                <a:latin typeface="Lato"/>
                <a:ea typeface="Lato"/>
                <a:cs typeface="Lato"/>
                <a:sym typeface="Lato"/>
              </a:rPr>
              <a:t>Displays system health, alerts, and actuation decisions</a:t>
            </a:r>
          </a:p>
        </p:txBody>
      </p:sp>
      <p:sp>
        <p:nvSpPr>
          <p:cNvPr id="3" name="TextBox 3"/>
          <p:cNvSpPr txBox="1"/>
          <p:nvPr/>
        </p:nvSpPr>
        <p:spPr>
          <a:xfrm>
            <a:off x="545504" y="583507"/>
            <a:ext cx="14203723" cy="706125"/>
          </a:xfrm>
          <a:prstGeom prst="rect">
            <a:avLst/>
          </a:prstGeom>
        </p:spPr>
        <p:txBody>
          <a:bodyPr lIns="0" tIns="0" rIns="0" bIns="0" rtlCol="0" anchor="t">
            <a:spAutoFit/>
          </a:bodyPr>
          <a:lstStyle/>
          <a:p>
            <a:pPr marL="0" lvl="0" indent="0" algn="just">
              <a:lnSpc>
                <a:spcPts val="5300"/>
              </a:lnSpc>
              <a:spcBef>
                <a:spcPct val="0"/>
              </a:spcBef>
            </a:pPr>
            <a:r>
              <a:rPr lang="en-US" sz="5300">
                <a:solidFill>
                  <a:srgbClr val="253439"/>
                </a:solidFill>
                <a:latin typeface="Lato"/>
                <a:ea typeface="Lato"/>
                <a:cs typeface="Lato"/>
                <a:sym typeface="Lato"/>
              </a:rPr>
              <a:t>Proposed System Architecture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Freeform 2"/>
          <p:cNvSpPr/>
          <p:nvPr/>
        </p:nvSpPr>
        <p:spPr>
          <a:xfrm>
            <a:off x="2526174" y="1427149"/>
            <a:ext cx="13112958" cy="8736508"/>
          </a:xfrm>
          <a:custGeom>
            <a:avLst/>
            <a:gdLst/>
            <a:ahLst/>
            <a:cxnLst/>
            <a:rect l="l" t="t" r="r" b="b"/>
            <a:pathLst>
              <a:path w="13112958" h="8736508">
                <a:moveTo>
                  <a:pt x="0" y="0"/>
                </a:moveTo>
                <a:lnTo>
                  <a:pt x="13112958" y="0"/>
                </a:lnTo>
                <a:lnTo>
                  <a:pt x="13112958" y="8736508"/>
                </a:lnTo>
                <a:lnTo>
                  <a:pt x="0" y="873650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45504" y="583507"/>
            <a:ext cx="14203723" cy="706125"/>
          </a:xfrm>
          <a:prstGeom prst="rect">
            <a:avLst/>
          </a:prstGeom>
        </p:spPr>
        <p:txBody>
          <a:bodyPr lIns="0" tIns="0" rIns="0" bIns="0" rtlCol="0" anchor="t">
            <a:spAutoFit/>
          </a:bodyPr>
          <a:lstStyle/>
          <a:p>
            <a:pPr marL="0" lvl="0" indent="0" algn="just">
              <a:lnSpc>
                <a:spcPts val="5300"/>
              </a:lnSpc>
              <a:spcBef>
                <a:spcPct val="0"/>
              </a:spcBef>
            </a:pPr>
            <a:r>
              <a:rPr lang="en-US" sz="5300">
                <a:solidFill>
                  <a:srgbClr val="253439"/>
                </a:solidFill>
                <a:latin typeface="Lato"/>
                <a:ea typeface="Lato"/>
                <a:cs typeface="Lato"/>
                <a:sym typeface="Lato"/>
              </a:rPr>
              <a:t>Proposed System Architecture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5477180" y="1990243"/>
            <a:ext cx="274763" cy="274763"/>
            <a:chOff x="0" y="0"/>
            <a:chExt cx="178795" cy="178795"/>
          </a:xfrm>
        </p:grpSpPr>
        <p:sp>
          <p:nvSpPr>
            <p:cNvPr id="3" name="Freeform 3"/>
            <p:cNvSpPr/>
            <p:nvPr/>
          </p:nvSpPr>
          <p:spPr>
            <a:xfrm>
              <a:off x="0" y="0"/>
              <a:ext cx="178795" cy="178795"/>
            </a:xfrm>
            <a:custGeom>
              <a:avLst/>
              <a:gdLst/>
              <a:ahLst/>
              <a:cxnLst/>
              <a:rect l="l" t="t" r="r" b="b"/>
              <a:pathLst>
                <a:path w="178795" h="178795">
                  <a:moveTo>
                    <a:pt x="0" y="0"/>
                  </a:moveTo>
                  <a:lnTo>
                    <a:pt x="178795" y="0"/>
                  </a:lnTo>
                  <a:lnTo>
                    <a:pt x="178795" y="178795"/>
                  </a:lnTo>
                  <a:lnTo>
                    <a:pt x="0" y="178795"/>
                  </a:lnTo>
                  <a:close/>
                </a:path>
              </a:pathLst>
            </a:custGeom>
            <a:solidFill>
              <a:srgbClr val="253439"/>
            </a:solidFill>
          </p:spPr>
          <p:txBody>
            <a:bodyPr/>
            <a:lstStyle/>
            <a:p>
              <a:endParaRPr lang="en-US"/>
            </a:p>
          </p:txBody>
        </p:sp>
        <p:sp>
          <p:nvSpPr>
            <p:cNvPr id="4" name="TextBox 4"/>
            <p:cNvSpPr txBox="1"/>
            <p:nvPr/>
          </p:nvSpPr>
          <p:spPr>
            <a:xfrm>
              <a:off x="0" y="-38100"/>
              <a:ext cx="178795" cy="21689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rot="-5400000">
            <a:off x="16015926" y="1990243"/>
            <a:ext cx="274763" cy="274763"/>
            <a:chOff x="0" y="0"/>
            <a:chExt cx="178795" cy="178795"/>
          </a:xfrm>
        </p:grpSpPr>
        <p:sp>
          <p:nvSpPr>
            <p:cNvPr id="6" name="Freeform 6"/>
            <p:cNvSpPr/>
            <p:nvPr/>
          </p:nvSpPr>
          <p:spPr>
            <a:xfrm>
              <a:off x="0" y="0"/>
              <a:ext cx="178795" cy="178795"/>
            </a:xfrm>
            <a:custGeom>
              <a:avLst/>
              <a:gdLst/>
              <a:ahLst/>
              <a:cxnLst/>
              <a:rect l="l" t="t" r="r" b="b"/>
              <a:pathLst>
                <a:path w="178795" h="178795">
                  <a:moveTo>
                    <a:pt x="0" y="0"/>
                  </a:moveTo>
                  <a:lnTo>
                    <a:pt x="178795" y="0"/>
                  </a:lnTo>
                  <a:lnTo>
                    <a:pt x="178795" y="178795"/>
                  </a:lnTo>
                  <a:lnTo>
                    <a:pt x="0" y="178795"/>
                  </a:lnTo>
                  <a:close/>
                </a:path>
              </a:pathLst>
            </a:custGeom>
            <a:solidFill>
              <a:srgbClr val="B29E84"/>
            </a:solidFill>
          </p:spPr>
          <p:txBody>
            <a:bodyPr/>
            <a:lstStyle/>
            <a:p>
              <a:endParaRPr lang="en-US"/>
            </a:p>
          </p:txBody>
        </p:sp>
        <p:sp>
          <p:nvSpPr>
            <p:cNvPr id="7" name="TextBox 7"/>
            <p:cNvSpPr txBox="1"/>
            <p:nvPr/>
          </p:nvSpPr>
          <p:spPr>
            <a:xfrm>
              <a:off x="0" y="-38100"/>
              <a:ext cx="178795" cy="21689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rot="-5400000">
            <a:off x="16554672" y="1990243"/>
            <a:ext cx="274763" cy="274763"/>
            <a:chOff x="0" y="0"/>
            <a:chExt cx="178795" cy="178795"/>
          </a:xfrm>
        </p:grpSpPr>
        <p:sp>
          <p:nvSpPr>
            <p:cNvPr id="9" name="Freeform 9"/>
            <p:cNvSpPr/>
            <p:nvPr/>
          </p:nvSpPr>
          <p:spPr>
            <a:xfrm>
              <a:off x="0" y="0"/>
              <a:ext cx="178795" cy="178795"/>
            </a:xfrm>
            <a:custGeom>
              <a:avLst/>
              <a:gdLst/>
              <a:ahLst/>
              <a:cxnLst/>
              <a:rect l="l" t="t" r="r" b="b"/>
              <a:pathLst>
                <a:path w="178795" h="178795">
                  <a:moveTo>
                    <a:pt x="0" y="0"/>
                  </a:moveTo>
                  <a:lnTo>
                    <a:pt x="178795" y="0"/>
                  </a:lnTo>
                  <a:lnTo>
                    <a:pt x="178795" y="178795"/>
                  </a:lnTo>
                  <a:lnTo>
                    <a:pt x="0" y="178795"/>
                  </a:lnTo>
                  <a:close/>
                </a:path>
              </a:pathLst>
            </a:custGeom>
            <a:solidFill>
              <a:srgbClr val="7C898B"/>
            </a:solidFill>
          </p:spPr>
          <p:txBody>
            <a:bodyPr/>
            <a:lstStyle/>
            <a:p>
              <a:endParaRPr lang="en-US"/>
            </a:p>
          </p:txBody>
        </p:sp>
        <p:sp>
          <p:nvSpPr>
            <p:cNvPr id="10" name="TextBox 10"/>
            <p:cNvSpPr txBox="1"/>
            <p:nvPr/>
          </p:nvSpPr>
          <p:spPr>
            <a:xfrm>
              <a:off x="0" y="-38100"/>
              <a:ext cx="178795" cy="216895"/>
            </a:xfrm>
            <a:prstGeom prst="rect">
              <a:avLst/>
            </a:prstGeom>
          </p:spPr>
          <p:txBody>
            <a:bodyPr lIns="50800" tIns="50800" rIns="50800" bIns="50800" rtlCol="0" anchor="ctr"/>
            <a:lstStyle/>
            <a:p>
              <a:pPr algn="ctr">
                <a:lnSpc>
                  <a:spcPts val="2799"/>
                </a:lnSpc>
              </a:pPr>
              <a:endParaRPr/>
            </a:p>
          </p:txBody>
        </p:sp>
      </p:grpSp>
      <p:sp>
        <p:nvSpPr>
          <p:cNvPr id="11" name="Freeform 11"/>
          <p:cNvSpPr/>
          <p:nvPr/>
        </p:nvSpPr>
        <p:spPr>
          <a:xfrm>
            <a:off x="270742" y="1478841"/>
            <a:ext cx="17874025" cy="7574118"/>
          </a:xfrm>
          <a:custGeom>
            <a:avLst/>
            <a:gdLst/>
            <a:ahLst/>
            <a:cxnLst/>
            <a:rect l="l" t="t" r="r" b="b"/>
            <a:pathLst>
              <a:path w="17874025" h="7574118">
                <a:moveTo>
                  <a:pt x="0" y="0"/>
                </a:moveTo>
                <a:lnTo>
                  <a:pt x="17874025" y="0"/>
                </a:lnTo>
                <a:lnTo>
                  <a:pt x="17874025" y="7574118"/>
                </a:lnTo>
                <a:lnTo>
                  <a:pt x="0" y="7574118"/>
                </a:lnTo>
                <a:lnTo>
                  <a:pt x="0" y="0"/>
                </a:lnTo>
                <a:close/>
              </a:path>
            </a:pathLst>
          </a:custGeom>
          <a:blipFill>
            <a:blip r:embed="rId2"/>
            <a:stretch>
              <a:fillRect/>
            </a:stretch>
          </a:blipFill>
        </p:spPr>
        <p:txBody>
          <a:bodyPr/>
          <a:lstStyle/>
          <a:p>
            <a:endParaRPr lang="en-US"/>
          </a:p>
        </p:txBody>
      </p:sp>
      <p:sp>
        <p:nvSpPr>
          <p:cNvPr id="12" name="TextBox 12"/>
          <p:cNvSpPr txBox="1"/>
          <p:nvPr/>
        </p:nvSpPr>
        <p:spPr>
          <a:xfrm>
            <a:off x="545504" y="583507"/>
            <a:ext cx="14203723" cy="706125"/>
          </a:xfrm>
          <a:prstGeom prst="rect">
            <a:avLst/>
          </a:prstGeom>
        </p:spPr>
        <p:txBody>
          <a:bodyPr lIns="0" tIns="0" rIns="0" bIns="0" rtlCol="0" anchor="t">
            <a:spAutoFit/>
          </a:bodyPr>
          <a:lstStyle/>
          <a:p>
            <a:pPr marL="0" lvl="0" indent="0" algn="just">
              <a:lnSpc>
                <a:spcPts val="5300"/>
              </a:lnSpc>
              <a:spcBef>
                <a:spcPct val="0"/>
              </a:spcBef>
            </a:pPr>
            <a:r>
              <a:rPr lang="en-US" sz="5300">
                <a:solidFill>
                  <a:srgbClr val="253439"/>
                </a:solidFill>
                <a:latin typeface="Lato"/>
                <a:ea typeface="Lato"/>
                <a:cs typeface="Lato"/>
                <a:sym typeface="Lato"/>
              </a:rPr>
              <a:t>Proposed System Architecture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2" name="Group 2"/>
          <p:cNvGrpSpPr/>
          <p:nvPr/>
        </p:nvGrpSpPr>
        <p:grpSpPr>
          <a:xfrm>
            <a:off x="17103111" y="-218676"/>
            <a:ext cx="1410420" cy="10724351"/>
            <a:chOff x="0" y="0"/>
            <a:chExt cx="371469" cy="2824521"/>
          </a:xfrm>
        </p:grpSpPr>
        <p:sp>
          <p:nvSpPr>
            <p:cNvPr id="3" name="Freeform 3"/>
            <p:cNvSpPr/>
            <p:nvPr/>
          </p:nvSpPr>
          <p:spPr>
            <a:xfrm>
              <a:off x="0" y="0"/>
              <a:ext cx="371469" cy="2824520"/>
            </a:xfrm>
            <a:custGeom>
              <a:avLst/>
              <a:gdLst/>
              <a:ahLst/>
              <a:cxnLst/>
              <a:rect l="l" t="t" r="r" b="b"/>
              <a:pathLst>
                <a:path w="371469" h="2824520">
                  <a:moveTo>
                    <a:pt x="0" y="0"/>
                  </a:moveTo>
                  <a:lnTo>
                    <a:pt x="371469" y="0"/>
                  </a:lnTo>
                  <a:lnTo>
                    <a:pt x="371469" y="2824520"/>
                  </a:lnTo>
                  <a:lnTo>
                    <a:pt x="0" y="2824520"/>
                  </a:lnTo>
                  <a:close/>
                </a:path>
              </a:pathLst>
            </a:custGeom>
            <a:solidFill>
              <a:srgbClr val="B29E84"/>
            </a:solidFill>
          </p:spPr>
          <p:txBody>
            <a:bodyPr/>
            <a:lstStyle/>
            <a:p>
              <a:endParaRPr lang="en-US"/>
            </a:p>
          </p:txBody>
        </p:sp>
        <p:sp>
          <p:nvSpPr>
            <p:cNvPr id="4" name="TextBox 4"/>
            <p:cNvSpPr txBox="1"/>
            <p:nvPr/>
          </p:nvSpPr>
          <p:spPr>
            <a:xfrm>
              <a:off x="0" y="-38100"/>
              <a:ext cx="371469" cy="2862621"/>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7103111" y="-66276"/>
            <a:ext cx="1258020" cy="1655660"/>
            <a:chOff x="0" y="0"/>
            <a:chExt cx="331330" cy="436059"/>
          </a:xfrm>
        </p:grpSpPr>
        <p:sp>
          <p:nvSpPr>
            <p:cNvPr id="6" name="Freeform 6"/>
            <p:cNvSpPr/>
            <p:nvPr/>
          </p:nvSpPr>
          <p:spPr>
            <a:xfrm>
              <a:off x="0" y="0"/>
              <a:ext cx="331330" cy="436059"/>
            </a:xfrm>
            <a:custGeom>
              <a:avLst/>
              <a:gdLst/>
              <a:ahLst/>
              <a:cxnLst/>
              <a:rect l="l" t="t" r="r" b="b"/>
              <a:pathLst>
                <a:path w="331330" h="436059">
                  <a:moveTo>
                    <a:pt x="0" y="0"/>
                  </a:moveTo>
                  <a:lnTo>
                    <a:pt x="331330" y="0"/>
                  </a:lnTo>
                  <a:lnTo>
                    <a:pt x="331330" y="436059"/>
                  </a:lnTo>
                  <a:lnTo>
                    <a:pt x="0" y="436059"/>
                  </a:lnTo>
                  <a:close/>
                </a:path>
              </a:pathLst>
            </a:custGeom>
            <a:solidFill>
              <a:srgbClr val="253439"/>
            </a:solidFill>
          </p:spPr>
          <p:txBody>
            <a:bodyPr/>
            <a:lstStyle/>
            <a:p>
              <a:endParaRPr lang="en-US"/>
            </a:p>
          </p:txBody>
        </p:sp>
        <p:sp>
          <p:nvSpPr>
            <p:cNvPr id="7" name="TextBox 7"/>
            <p:cNvSpPr txBox="1"/>
            <p:nvPr/>
          </p:nvSpPr>
          <p:spPr>
            <a:xfrm>
              <a:off x="0" y="-38100"/>
              <a:ext cx="331330" cy="474159"/>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503337" y="2283681"/>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138" y="0"/>
                  </a:moveTo>
                  <a:lnTo>
                    <a:pt x="772662" y="0"/>
                  </a:lnTo>
                  <a:cubicBezTo>
                    <a:pt x="794829" y="0"/>
                    <a:pt x="812800" y="17971"/>
                    <a:pt x="812800" y="40138"/>
                  </a:cubicBezTo>
                  <a:lnTo>
                    <a:pt x="812800" y="772662"/>
                  </a:lnTo>
                  <a:cubicBezTo>
                    <a:pt x="812800" y="794829"/>
                    <a:pt x="794829" y="812800"/>
                    <a:pt x="772662" y="812800"/>
                  </a:cubicBezTo>
                  <a:lnTo>
                    <a:pt x="40138" y="812800"/>
                  </a:lnTo>
                  <a:cubicBezTo>
                    <a:pt x="17971" y="812800"/>
                    <a:pt x="0" y="794829"/>
                    <a:pt x="0" y="772662"/>
                  </a:cubicBezTo>
                  <a:lnTo>
                    <a:pt x="0" y="40138"/>
                  </a:lnTo>
                  <a:cubicBezTo>
                    <a:pt x="0" y="17971"/>
                    <a:pt x="17971" y="0"/>
                    <a:pt x="40138" y="0"/>
                  </a:cubicBezTo>
                  <a:close/>
                </a:path>
              </a:pathLst>
            </a:custGeom>
            <a:solidFill>
              <a:srgbClr val="B29E84"/>
            </a:soli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504996" y="5660494"/>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40138" y="0"/>
                  </a:moveTo>
                  <a:lnTo>
                    <a:pt x="772662" y="0"/>
                  </a:lnTo>
                  <a:cubicBezTo>
                    <a:pt x="794829" y="0"/>
                    <a:pt x="812800" y="17971"/>
                    <a:pt x="812800" y="40138"/>
                  </a:cubicBezTo>
                  <a:lnTo>
                    <a:pt x="812800" y="772662"/>
                  </a:lnTo>
                  <a:cubicBezTo>
                    <a:pt x="812800" y="794829"/>
                    <a:pt x="794829" y="812800"/>
                    <a:pt x="772662" y="812800"/>
                  </a:cubicBezTo>
                  <a:lnTo>
                    <a:pt x="40138" y="812800"/>
                  </a:lnTo>
                  <a:cubicBezTo>
                    <a:pt x="17971" y="812800"/>
                    <a:pt x="0" y="794829"/>
                    <a:pt x="0" y="772662"/>
                  </a:cubicBezTo>
                  <a:lnTo>
                    <a:pt x="0" y="40138"/>
                  </a:lnTo>
                  <a:cubicBezTo>
                    <a:pt x="0" y="17971"/>
                    <a:pt x="17971" y="0"/>
                    <a:pt x="40138" y="0"/>
                  </a:cubicBezTo>
                  <a:close/>
                </a:path>
              </a:pathLst>
            </a:custGeom>
            <a:solidFill>
              <a:srgbClr val="B29E84"/>
            </a:solidFill>
          </p:spPr>
          <p:txBody>
            <a:bodyPr/>
            <a:lstStyle/>
            <a:p>
              <a:endParaRPr lang="en-US"/>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3897556" y="2283681"/>
            <a:ext cx="3086100" cy="3086100"/>
            <a:chOff x="0" y="0"/>
            <a:chExt cx="812800" cy="812800"/>
          </a:xfrm>
        </p:grpSpPr>
        <p:sp>
          <p:nvSpPr>
            <p:cNvPr id="15" name="Freeform 15"/>
            <p:cNvSpPr/>
            <p:nvPr/>
          </p:nvSpPr>
          <p:spPr>
            <a:xfrm>
              <a:off x="0" y="0"/>
              <a:ext cx="812800" cy="812800"/>
            </a:xfrm>
            <a:custGeom>
              <a:avLst/>
              <a:gdLst/>
              <a:ahLst/>
              <a:cxnLst/>
              <a:rect l="l" t="t" r="r" b="b"/>
              <a:pathLst>
                <a:path w="812800" h="812800">
                  <a:moveTo>
                    <a:pt x="40138" y="0"/>
                  </a:moveTo>
                  <a:lnTo>
                    <a:pt x="772662" y="0"/>
                  </a:lnTo>
                  <a:cubicBezTo>
                    <a:pt x="794829" y="0"/>
                    <a:pt x="812800" y="17971"/>
                    <a:pt x="812800" y="40138"/>
                  </a:cubicBezTo>
                  <a:lnTo>
                    <a:pt x="812800" y="772662"/>
                  </a:lnTo>
                  <a:cubicBezTo>
                    <a:pt x="812800" y="794829"/>
                    <a:pt x="794829" y="812800"/>
                    <a:pt x="772662" y="812800"/>
                  </a:cubicBezTo>
                  <a:lnTo>
                    <a:pt x="40138" y="812800"/>
                  </a:lnTo>
                  <a:cubicBezTo>
                    <a:pt x="17971" y="812800"/>
                    <a:pt x="0" y="794829"/>
                    <a:pt x="0" y="772662"/>
                  </a:cubicBezTo>
                  <a:lnTo>
                    <a:pt x="0" y="40138"/>
                  </a:lnTo>
                  <a:cubicBezTo>
                    <a:pt x="0" y="17971"/>
                    <a:pt x="17971" y="0"/>
                    <a:pt x="40138" y="0"/>
                  </a:cubicBezTo>
                  <a:close/>
                </a:path>
              </a:pathLst>
            </a:custGeom>
            <a:solidFill>
              <a:srgbClr val="B29E84"/>
            </a:solidFill>
          </p:spPr>
          <p:txBody>
            <a:bodyPr/>
            <a:lstStyle/>
            <a:p>
              <a:endParaRPr lang="en-US"/>
            </a:p>
          </p:txBody>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3899215" y="5660494"/>
            <a:ext cx="3086100" cy="3086100"/>
            <a:chOff x="0" y="0"/>
            <a:chExt cx="812800" cy="812800"/>
          </a:xfrm>
        </p:grpSpPr>
        <p:sp>
          <p:nvSpPr>
            <p:cNvPr id="18" name="Freeform 18"/>
            <p:cNvSpPr/>
            <p:nvPr/>
          </p:nvSpPr>
          <p:spPr>
            <a:xfrm>
              <a:off x="0" y="0"/>
              <a:ext cx="812800" cy="812800"/>
            </a:xfrm>
            <a:custGeom>
              <a:avLst/>
              <a:gdLst/>
              <a:ahLst/>
              <a:cxnLst/>
              <a:rect l="l" t="t" r="r" b="b"/>
              <a:pathLst>
                <a:path w="812800" h="812800">
                  <a:moveTo>
                    <a:pt x="40138" y="0"/>
                  </a:moveTo>
                  <a:lnTo>
                    <a:pt x="772662" y="0"/>
                  </a:lnTo>
                  <a:cubicBezTo>
                    <a:pt x="794829" y="0"/>
                    <a:pt x="812800" y="17971"/>
                    <a:pt x="812800" y="40138"/>
                  </a:cubicBezTo>
                  <a:lnTo>
                    <a:pt x="812800" y="772662"/>
                  </a:lnTo>
                  <a:cubicBezTo>
                    <a:pt x="812800" y="794829"/>
                    <a:pt x="794829" y="812800"/>
                    <a:pt x="772662" y="812800"/>
                  </a:cubicBezTo>
                  <a:lnTo>
                    <a:pt x="40138" y="812800"/>
                  </a:lnTo>
                  <a:cubicBezTo>
                    <a:pt x="17971" y="812800"/>
                    <a:pt x="0" y="794829"/>
                    <a:pt x="0" y="772662"/>
                  </a:cubicBezTo>
                  <a:lnTo>
                    <a:pt x="0" y="40138"/>
                  </a:lnTo>
                  <a:cubicBezTo>
                    <a:pt x="0" y="17971"/>
                    <a:pt x="17971" y="0"/>
                    <a:pt x="40138" y="0"/>
                  </a:cubicBezTo>
                  <a:close/>
                </a:path>
              </a:pathLst>
            </a:custGeom>
            <a:solidFill>
              <a:srgbClr val="B29E84"/>
            </a:solidFill>
          </p:spPr>
          <p:txBody>
            <a:bodyPr/>
            <a:lstStyle/>
            <a:p>
              <a:endParaRPr lang="en-US"/>
            </a:p>
          </p:txBody>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7288456" y="2283681"/>
            <a:ext cx="3086100" cy="3086100"/>
            <a:chOff x="0" y="0"/>
            <a:chExt cx="812800" cy="812800"/>
          </a:xfrm>
        </p:grpSpPr>
        <p:sp>
          <p:nvSpPr>
            <p:cNvPr id="21" name="Freeform 21"/>
            <p:cNvSpPr/>
            <p:nvPr/>
          </p:nvSpPr>
          <p:spPr>
            <a:xfrm>
              <a:off x="0" y="0"/>
              <a:ext cx="812800" cy="812800"/>
            </a:xfrm>
            <a:custGeom>
              <a:avLst/>
              <a:gdLst/>
              <a:ahLst/>
              <a:cxnLst/>
              <a:rect l="l" t="t" r="r" b="b"/>
              <a:pathLst>
                <a:path w="812800" h="812800">
                  <a:moveTo>
                    <a:pt x="40138" y="0"/>
                  </a:moveTo>
                  <a:lnTo>
                    <a:pt x="772662" y="0"/>
                  </a:lnTo>
                  <a:cubicBezTo>
                    <a:pt x="794829" y="0"/>
                    <a:pt x="812800" y="17971"/>
                    <a:pt x="812800" y="40138"/>
                  </a:cubicBezTo>
                  <a:lnTo>
                    <a:pt x="812800" y="772662"/>
                  </a:lnTo>
                  <a:cubicBezTo>
                    <a:pt x="812800" y="794829"/>
                    <a:pt x="794829" y="812800"/>
                    <a:pt x="772662" y="812800"/>
                  </a:cubicBezTo>
                  <a:lnTo>
                    <a:pt x="40138" y="812800"/>
                  </a:lnTo>
                  <a:cubicBezTo>
                    <a:pt x="17971" y="812800"/>
                    <a:pt x="0" y="794829"/>
                    <a:pt x="0" y="772662"/>
                  </a:cubicBezTo>
                  <a:lnTo>
                    <a:pt x="0" y="40138"/>
                  </a:lnTo>
                  <a:cubicBezTo>
                    <a:pt x="0" y="17971"/>
                    <a:pt x="17971" y="0"/>
                    <a:pt x="40138" y="0"/>
                  </a:cubicBezTo>
                  <a:close/>
                </a:path>
              </a:pathLst>
            </a:custGeom>
            <a:solidFill>
              <a:srgbClr val="B29E84"/>
            </a:solidFill>
          </p:spPr>
          <p:txBody>
            <a:bodyPr/>
            <a:lstStyle/>
            <a:p>
              <a:endParaRPr lang="en-US"/>
            </a:p>
          </p:txBody>
        </p:sp>
        <p:sp>
          <p:nvSpPr>
            <p:cNvPr id="22" name="TextBox 22"/>
            <p:cNvSpPr txBox="1"/>
            <p:nvPr/>
          </p:nvSpPr>
          <p:spPr>
            <a:xfrm>
              <a:off x="0" y="-38100"/>
              <a:ext cx="812800" cy="85090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7288456" y="5660494"/>
            <a:ext cx="3086100" cy="3086100"/>
            <a:chOff x="0" y="0"/>
            <a:chExt cx="812800" cy="812800"/>
          </a:xfrm>
        </p:grpSpPr>
        <p:sp>
          <p:nvSpPr>
            <p:cNvPr id="24" name="Freeform 24"/>
            <p:cNvSpPr/>
            <p:nvPr/>
          </p:nvSpPr>
          <p:spPr>
            <a:xfrm>
              <a:off x="0" y="0"/>
              <a:ext cx="812800" cy="812800"/>
            </a:xfrm>
            <a:custGeom>
              <a:avLst/>
              <a:gdLst/>
              <a:ahLst/>
              <a:cxnLst/>
              <a:rect l="l" t="t" r="r" b="b"/>
              <a:pathLst>
                <a:path w="812800" h="812800">
                  <a:moveTo>
                    <a:pt x="40138" y="0"/>
                  </a:moveTo>
                  <a:lnTo>
                    <a:pt x="772662" y="0"/>
                  </a:lnTo>
                  <a:cubicBezTo>
                    <a:pt x="794829" y="0"/>
                    <a:pt x="812800" y="17971"/>
                    <a:pt x="812800" y="40138"/>
                  </a:cubicBezTo>
                  <a:lnTo>
                    <a:pt x="812800" y="772662"/>
                  </a:lnTo>
                  <a:cubicBezTo>
                    <a:pt x="812800" y="794829"/>
                    <a:pt x="794829" y="812800"/>
                    <a:pt x="772662" y="812800"/>
                  </a:cubicBezTo>
                  <a:lnTo>
                    <a:pt x="40138" y="812800"/>
                  </a:lnTo>
                  <a:cubicBezTo>
                    <a:pt x="17971" y="812800"/>
                    <a:pt x="0" y="794829"/>
                    <a:pt x="0" y="772662"/>
                  </a:cubicBezTo>
                  <a:lnTo>
                    <a:pt x="0" y="40138"/>
                  </a:lnTo>
                  <a:cubicBezTo>
                    <a:pt x="0" y="17971"/>
                    <a:pt x="17971" y="0"/>
                    <a:pt x="40138" y="0"/>
                  </a:cubicBezTo>
                  <a:close/>
                </a:path>
              </a:pathLst>
            </a:custGeom>
            <a:solidFill>
              <a:srgbClr val="B29E84"/>
            </a:solidFill>
          </p:spPr>
          <p:txBody>
            <a:bodyPr/>
            <a:lstStyle/>
            <a:p>
              <a:endParaRPr lang="en-US"/>
            </a:p>
          </p:txBody>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2799"/>
                </a:lnSpc>
              </a:pPr>
              <a:endParaRPr/>
            </a:p>
          </p:txBody>
        </p:sp>
      </p:grpSp>
      <p:sp>
        <p:nvSpPr>
          <p:cNvPr id="26" name="TextBox 26"/>
          <p:cNvSpPr txBox="1"/>
          <p:nvPr/>
        </p:nvSpPr>
        <p:spPr>
          <a:xfrm>
            <a:off x="503337" y="519388"/>
            <a:ext cx="13356873" cy="1070000"/>
          </a:xfrm>
          <a:prstGeom prst="rect">
            <a:avLst/>
          </a:prstGeom>
        </p:spPr>
        <p:txBody>
          <a:bodyPr lIns="0" tIns="0" rIns="0" bIns="0" rtlCol="0" anchor="t">
            <a:spAutoFit/>
          </a:bodyPr>
          <a:lstStyle/>
          <a:p>
            <a:pPr marL="0" lvl="0" indent="0" algn="l">
              <a:lnSpc>
                <a:spcPts val="8000"/>
              </a:lnSpc>
              <a:spcBef>
                <a:spcPct val="0"/>
              </a:spcBef>
            </a:pPr>
            <a:r>
              <a:rPr lang="en-US" sz="8000">
                <a:solidFill>
                  <a:srgbClr val="253439"/>
                </a:solidFill>
                <a:latin typeface="Lato"/>
                <a:ea typeface="Lato"/>
                <a:cs typeface="Lato"/>
                <a:sym typeface="Lato"/>
              </a:rPr>
              <a:t>Modules</a:t>
            </a:r>
          </a:p>
        </p:txBody>
      </p:sp>
      <p:sp>
        <p:nvSpPr>
          <p:cNvPr id="27" name="TextBox 27"/>
          <p:cNvSpPr txBox="1"/>
          <p:nvPr/>
        </p:nvSpPr>
        <p:spPr>
          <a:xfrm>
            <a:off x="641944" y="2371731"/>
            <a:ext cx="1221503" cy="314684"/>
          </a:xfrm>
          <a:prstGeom prst="rect">
            <a:avLst/>
          </a:prstGeom>
        </p:spPr>
        <p:txBody>
          <a:bodyPr lIns="0" tIns="0" rIns="0" bIns="0" rtlCol="0" anchor="t">
            <a:spAutoFit/>
          </a:bodyPr>
          <a:lstStyle/>
          <a:p>
            <a:pPr algn="l">
              <a:lnSpc>
                <a:spcPts val="2602"/>
              </a:lnSpc>
            </a:pPr>
            <a:r>
              <a:rPr lang="en-US" sz="1859" b="1">
                <a:solidFill>
                  <a:srgbClr val="F6F4F1"/>
                </a:solidFill>
                <a:latin typeface="Canva Sans Bold"/>
                <a:ea typeface="Canva Sans Bold"/>
                <a:cs typeface="Canva Sans Bold"/>
                <a:sym typeface="Canva Sans Bold"/>
              </a:rPr>
              <a:t>MODULE 1</a:t>
            </a:r>
          </a:p>
        </p:txBody>
      </p:sp>
      <p:sp>
        <p:nvSpPr>
          <p:cNvPr id="28" name="TextBox 28"/>
          <p:cNvSpPr txBox="1"/>
          <p:nvPr/>
        </p:nvSpPr>
        <p:spPr>
          <a:xfrm>
            <a:off x="641944" y="2759086"/>
            <a:ext cx="2668416" cy="833000"/>
          </a:xfrm>
          <a:prstGeom prst="rect">
            <a:avLst/>
          </a:prstGeom>
        </p:spPr>
        <p:txBody>
          <a:bodyPr lIns="0" tIns="0" rIns="0" bIns="0" rtlCol="0" anchor="t">
            <a:spAutoFit/>
          </a:bodyPr>
          <a:lstStyle/>
          <a:p>
            <a:pPr algn="l">
              <a:lnSpc>
                <a:spcPts val="3442"/>
              </a:lnSpc>
            </a:pPr>
            <a:r>
              <a:rPr lang="en-US" sz="2459" b="1">
                <a:solidFill>
                  <a:srgbClr val="F6F4F1"/>
                </a:solidFill>
                <a:latin typeface="Canva Sans Bold"/>
                <a:ea typeface="Canva Sans Bold"/>
                <a:cs typeface="Canva Sans Bold"/>
                <a:sym typeface="Canva Sans Bold"/>
              </a:rPr>
              <a:t>Edge Data Acquisition.</a:t>
            </a:r>
          </a:p>
        </p:txBody>
      </p:sp>
      <p:sp>
        <p:nvSpPr>
          <p:cNvPr id="29" name="TextBox 29"/>
          <p:cNvSpPr txBox="1"/>
          <p:nvPr/>
        </p:nvSpPr>
        <p:spPr>
          <a:xfrm>
            <a:off x="641944" y="3677811"/>
            <a:ext cx="2668416" cy="1534596"/>
          </a:xfrm>
          <a:prstGeom prst="rect">
            <a:avLst/>
          </a:prstGeom>
        </p:spPr>
        <p:txBody>
          <a:bodyPr lIns="0" tIns="0" rIns="0" bIns="0" rtlCol="0" anchor="t">
            <a:spAutoFit/>
          </a:bodyPr>
          <a:lstStyle/>
          <a:p>
            <a:pPr algn="l">
              <a:lnSpc>
                <a:spcPts val="2042"/>
              </a:lnSpc>
            </a:pPr>
            <a:r>
              <a:rPr lang="en-US" sz="1459" b="1" spc="-29">
                <a:solidFill>
                  <a:srgbClr val="FFFFFF"/>
                </a:solidFill>
                <a:latin typeface="Canva Sans Bold"/>
                <a:ea typeface="Canva Sans Bold"/>
                <a:cs typeface="Canva Sans Bold"/>
                <a:sym typeface="Canva Sans Bold"/>
              </a:rPr>
              <a:t>CT sensor-based non-intrusive current measurement, </a:t>
            </a:r>
          </a:p>
          <a:p>
            <a:pPr algn="l">
              <a:lnSpc>
                <a:spcPts val="2042"/>
              </a:lnSpc>
            </a:pPr>
            <a:r>
              <a:rPr lang="en-US" sz="1459" b="1" spc="-29">
                <a:solidFill>
                  <a:srgbClr val="FFFFFF"/>
                </a:solidFill>
                <a:latin typeface="Canva Sans Bold"/>
                <a:ea typeface="Canva Sans Bold"/>
                <a:cs typeface="Canva Sans Bold"/>
                <a:sym typeface="Canva Sans Bold"/>
              </a:rPr>
              <a:t>ADC sampling via ESP32</a:t>
            </a:r>
          </a:p>
          <a:p>
            <a:pPr algn="l">
              <a:lnSpc>
                <a:spcPts val="2042"/>
              </a:lnSpc>
            </a:pPr>
            <a:r>
              <a:rPr lang="en-US" sz="1459" b="1" spc="-29">
                <a:solidFill>
                  <a:srgbClr val="FFFFFF"/>
                </a:solidFill>
                <a:latin typeface="Canva Sans Bold"/>
                <a:ea typeface="Canva Sans Bold"/>
                <a:cs typeface="Canva Sans Bold"/>
                <a:sym typeface="Canva Sans Bold"/>
              </a:rPr>
              <a:t>Noise filtering and timestamping.</a:t>
            </a:r>
          </a:p>
          <a:p>
            <a:pPr algn="l">
              <a:lnSpc>
                <a:spcPts val="2042"/>
              </a:lnSpc>
            </a:pPr>
            <a:endParaRPr lang="en-US" sz="1459" b="1" spc="-29">
              <a:solidFill>
                <a:srgbClr val="FFFFFF"/>
              </a:solidFill>
              <a:latin typeface="Canva Sans Bold"/>
              <a:ea typeface="Canva Sans Bold"/>
              <a:cs typeface="Canva Sans Bold"/>
              <a:sym typeface="Canva Sans Bold"/>
            </a:endParaRPr>
          </a:p>
        </p:txBody>
      </p:sp>
      <p:sp>
        <p:nvSpPr>
          <p:cNvPr id="30" name="TextBox 30"/>
          <p:cNvSpPr txBox="1"/>
          <p:nvPr/>
        </p:nvSpPr>
        <p:spPr>
          <a:xfrm>
            <a:off x="4031875" y="2352681"/>
            <a:ext cx="1228597" cy="314684"/>
          </a:xfrm>
          <a:prstGeom prst="rect">
            <a:avLst/>
          </a:prstGeom>
        </p:spPr>
        <p:txBody>
          <a:bodyPr lIns="0" tIns="0" rIns="0" bIns="0" rtlCol="0" anchor="t">
            <a:spAutoFit/>
          </a:bodyPr>
          <a:lstStyle/>
          <a:p>
            <a:pPr algn="l">
              <a:lnSpc>
                <a:spcPts val="2602"/>
              </a:lnSpc>
            </a:pPr>
            <a:r>
              <a:rPr lang="en-US" sz="1859" b="1">
                <a:solidFill>
                  <a:srgbClr val="F6F4F1"/>
                </a:solidFill>
                <a:latin typeface="Canva Sans Bold"/>
                <a:ea typeface="Canva Sans Bold"/>
                <a:cs typeface="Canva Sans Bold"/>
                <a:sym typeface="Canva Sans Bold"/>
              </a:rPr>
              <a:t>MODULE 2</a:t>
            </a:r>
          </a:p>
        </p:txBody>
      </p:sp>
      <p:sp>
        <p:nvSpPr>
          <p:cNvPr id="31" name="TextBox 31"/>
          <p:cNvSpPr txBox="1"/>
          <p:nvPr/>
        </p:nvSpPr>
        <p:spPr>
          <a:xfrm>
            <a:off x="4031875" y="2740036"/>
            <a:ext cx="2770806" cy="833000"/>
          </a:xfrm>
          <a:prstGeom prst="rect">
            <a:avLst/>
          </a:prstGeom>
        </p:spPr>
        <p:txBody>
          <a:bodyPr lIns="0" tIns="0" rIns="0" bIns="0" rtlCol="0" anchor="t">
            <a:spAutoFit/>
          </a:bodyPr>
          <a:lstStyle/>
          <a:p>
            <a:pPr algn="l">
              <a:lnSpc>
                <a:spcPts val="3442"/>
              </a:lnSpc>
            </a:pPr>
            <a:r>
              <a:rPr lang="en-US" sz="2459" b="1">
                <a:solidFill>
                  <a:srgbClr val="F6F4F1"/>
                </a:solidFill>
                <a:latin typeface="Canva Sans Bold"/>
                <a:ea typeface="Canva Sans Bold"/>
                <a:cs typeface="Canva Sans Bold"/>
                <a:sym typeface="Canva Sans Bold"/>
              </a:rPr>
              <a:t>Feature Extraction Engine.</a:t>
            </a:r>
          </a:p>
        </p:txBody>
      </p:sp>
      <p:sp>
        <p:nvSpPr>
          <p:cNvPr id="32" name="TextBox 32"/>
          <p:cNvSpPr txBox="1"/>
          <p:nvPr/>
        </p:nvSpPr>
        <p:spPr>
          <a:xfrm>
            <a:off x="4031875" y="3658761"/>
            <a:ext cx="2770806" cy="1791777"/>
          </a:xfrm>
          <a:prstGeom prst="rect">
            <a:avLst/>
          </a:prstGeom>
        </p:spPr>
        <p:txBody>
          <a:bodyPr lIns="0" tIns="0" rIns="0" bIns="0" rtlCol="0" anchor="t">
            <a:spAutoFit/>
          </a:bodyPr>
          <a:lstStyle/>
          <a:p>
            <a:pPr algn="l">
              <a:lnSpc>
                <a:spcPts val="2042"/>
              </a:lnSpc>
            </a:pPr>
            <a:r>
              <a:rPr lang="en-US" sz="1459" b="1" spc="-29">
                <a:solidFill>
                  <a:srgbClr val="FFFFFF"/>
                </a:solidFill>
                <a:latin typeface="Canva Sans Bold"/>
                <a:ea typeface="Canva Sans Bold"/>
                <a:cs typeface="Canva Sans Bold"/>
                <a:sym typeface="Canva Sans Bold"/>
              </a:rPr>
              <a:t>RMS current computation</a:t>
            </a:r>
          </a:p>
          <a:p>
            <a:pPr algn="l">
              <a:lnSpc>
                <a:spcPts val="2042"/>
              </a:lnSpc>
            </a:pPr>
            <a:r>
              <a:rPr lang="en-US" sz="1459" b="1" spc="-29">
                <a:solidFill>
                  <a:srgbClr val="FFFFFF"/>
                </a:solidFill>
                <a:latin typeface="Canva Sans Bold"/>
                <a:ea typeface="Canva Sans Bold"/>
                <a:cs typeface="Canva Sans Bold"/>
                <a:sym typeface="Canva Sans Bold"/>
              </a:rPr>
              <a:t>FFT-based harmonic analysis</a:t>
            </a:r>
          </a:p>
          <a:p>
            <a:pPr algn="l">
              <a:lnSpc>
                <a:spcPts val="2042"/>
              </a:lnSpc>
            </a:pPr>
            <a:r>
              <a:rPr lang="en-US" sz="1459" b="1" spc="-29">
                <a:solidFill>
                  <a:srgbClr val="FFFFFF"/>
                </a:solidFill>
                <a:latin typeface="Canva Sans Bold"/>
                <a:ea typeface="Canva Sans Bold"/>
                <a:cs typeface="Canva Sans Bold"/>
                <a:sym typeface="Canva Sans Bold"/>
              </a:rPr>
              <a:t>Total Harmonic Distortion (THD) estimation</a:t>
            </a:r>
          </a:p>
          <a:p>
            <a:pPr algn="l">
              <a:lnSpc>
                <a:spcPts val="2042"/>
              </a:lnSpc>
            </a:pPr>
            <a:r>
              <a:rPr lang="en-US" sz="1459" b="1" spc="-29">
                <a:solidFill>
                  <a:srgbClr val="FFFFFF"/>
                </a:solidFill>
                <a:latin typeface="Canva Sans Bold"/>
                <a:ea typeface="Canva Sans Bold"/>
                <a:cs typeface="Canva Sans Bold"/>
                <a:sym typeface="Canva Sans Bold"/>
              </a:rPr>
              <a:t>Generation of structured feature vectors</a:t>
            </a:r>
          </a:p>
          <a:p>
            <a:pPr algn="l">
              <a:lnSpc>
                <a:spcPts val="2042"/>
              </a:lnSpc>
            </a:pPr>
            <a:endParaRPr lang="en-US" sz="1459" b="1" spc="-29">
              <a:solidFill>
                <a:srgbClr val="FFFFFF"/>
              </a:solidFill>
              <a:latin typeface="Canva Sans Bold"/>
              <a:ea typeface="Canva Sans Bold"/>
              <a:cs typeface="Canva Sans Bold"/>
              <a:sym typeface="Canva Sans Bold"/>
            </a:endParaRPr>
          </a:p>
        </p:txBody>
      </p:sp>
      <p:sp>
        <p:nvSpPr>
          <p:cNvPr id="33" name="TextBox 33"/>
          <p:cNvSpPr txBox="1"/>
          <p:nvPr/>
        </p:nvSpPr>
        <p:spPr>
          <a:xfrm>
            <a:off x="7447762" y="2371731"/>
            <a:ext cx="1236525" cy="314684"/>
          </a:xfrm>
          <a:prstGeom prst="rect">
            <a:avLst/>
          </a:prstGeom>
        </p:spPr>
        <p:txBody>
          <a:bodyPr lIns="0" tIns="0" rIns="0" bIns="0" rtlCol="0" anchor="t">
            <a:spAutoFit/>
          </a:bodyPr>
          <a:lstStyle/>
          <a:p>
            <a:pPr algn="l">
              <a:lnSpc>
                <a:spcPts val="2602"/>
              </a:lnSpc>
            </a:pPr>
            <a:r>
              <a:rPr lang="en-US" sz="1859" b="1">
                <a:solidFill>
                  <a:srgbClr val="F6F4F1"/>
                </a:solidFill>
                <a:latin typeface="Canva Sans Bold"/>
                <a:ea typeface="Canva Sans Bold"/>
                <a:cs typeface="Canva Sans Bold"/>
                <a:sym typeface="Canva Sans Bold"/>
              </a:rPr>
              <a:t>MODULE 3</a:t>
            </a:r>
          </a:p>
        </p:txBody>
      </p:sp>
      <p:sp>
        <p:nvSpPr>
          <p:cNvPr id="34" name="TextBox 34"/>
          <p:cNvSpPr txBox="1"/>
          <p:nvPr/>
        </p:nvSpPr>
        <p:spPr>
          <a:xfrm>
            <a:off x="7447762" y="2759086"/>
            <a:ext cx="2770806" cy="833000"/>
          </a:xfrm>
          <a:prstGeom prst="rect">
            <a:avLst/>
          </a:prstGeom>
        </p:spPr>
        <p:txBody>
          <a:bodyPr lIns="0" tIns="0" rIns="0" bIns="0" rtlCol="0" anchor="t">
            <a:spAutoFit/>
          </a:bodyPr>
          <a:lstStyle/>
          <a:p>
            <a:pPr algn="l">
              <a:lnSpc>
                <a:spcPts val="3442"/>
              </a:lnSpc>
            </a:pPr>
            <a:r>
              <a:rPr lang="en-US" sz="2459" b="1">
                <a:solidFill>
                  <a:srgbClr val="F6F4F1"/>
                </a:solidFill>
                <a:latin typeface="Canva Sans Bold"/>
                <a:ea typeface="Canva Sans Bold"/>
                <a:cs typeface="Canva Sans Bold"/>
                <a:sym typeface="Canva Sans Bold"/>
              </a:rPr>
              <a:t>Fog-Level AI Inference.</a:t>
            </a:r>
          </a:p>
        </p:txBody>
      </p:sp>
      <p:sp>
        <p:nvSpPr>
          <p:cNvPr id="35" name="TextBox 35"/>
          <p:cNvSpPr txBox="1"/>
          <p:nvPr/>
        </p:nvSpPr>
        <p:spPr>
          <a:xfrm>
            <a:off x="7447762" y="3677811"/>
            <a:ext cx="2770806" cy="1791777"/>
          </a:xfrm>
          <a:prstGeom prst="rect">
            <a:avLst/>
          </a:prstGeom>
        </p:spPr>
        <p:txBody>
          <a:bodyPr lIns="0" tIns="0" rIns="0" bIns="0" rtlCol="0" anchor="t">
            <a:spAutoFit/>
          </a:bodyPr>
          <a:lstStyle/>
          <a:p>
            <a:pPr algn="l">
              <a:lnSpc>
                <a:spcPts val="2042"/>
              </a:lnSpc>
            </a:pPr>
            <a:r>
              <a:rPr lang="en-US" sz="1459" b="1" spc="-29">
                <a:solidFill>
                  <a:srgbClr val="FFFFFF"/>
                </a:solidFill>
                <a:latin typeface="Canva Sans Bold"/>
                <a:ea typeface="Canva Sans Bold"/>
                <a:cs typeface="Canva Sans Bold"/>
                <a:sym typeface="Canva Sans Bold"/>
              </a:rPr>
              <a:t>TensorFlow Lite models for energy fingerprint classification</a:t>
            </a:r>
          </a:p>
          <a:p>
            <a:pPr algn="l">
              <a:lnSpc>
                <a:spcPts val="2042"/>
              </a:lnSpc>
            </a:pPr>
            <a:r>
              <a:rPr lang="en-US" sz="1459" b="1" spc="-29">
                <a:solidFill>
                  <a:srgbClr val="FFFFFF"/>
                </a:solidFill>
                <a:latin typeface="Canva Sans Bold"/>
                <a:ea typeface="Canva Sans Bold"/>
                <a:cs typeface="Canva Sans Bold"/>
                <a:sym typeface="Canva Sans Bold"/>
              </a:rPr>
              <a:t>Anomaly detection and risk scoring</a:t>
            </a:r>
          </a:p>
          <a:p>
            <a:pPr algn="l">
              <a:lnSpc>
                <a:spcPts val="2042"/>
              </a:lnSpc>
            </a:pPr>
            <a:r>
              <a:rPr lang="en-US" sz="1459" b="1" spc="-29">
                <a:solidFill>
                  <a:srgbClr val="FFFFFF"/>
                </a:solidFill>
                <a:latin typeface="Canva Sans Bold"/>
                <a:ea typeface="Canva Sans Bold"/>
                <a:cs typeface="Canva Sans Bold"/>
                <a:sym typeface="Canva Sans Bold"/>
              </a:rPr>
              <a:t>Low-latency inference optimized for fog hardware</a:t>
            </a:r>
          </a:p>
          <a:p>
            <a:pPr algn="l">
              <a:lnSpc>
                <a:spcPts val="2042"/>
              </a:lnSpc>
            </a:pPr>
            <a:endParaRPr lang="en-US" sz="1459" b="1" spc="-29">
              <a:solidFill>
                <a:srgbClr val="FFFFFF"/>
              </a:solidFill>
              <a:latin typeface="Canva Sans Bold"/>
              <a:ea typeface="Canva Sans Bold"/>
              <a:cs typeface="Canva Sans Bold"/>
              <a:sym typeface="Canva Sans Bold"/>
            </a:endParaRPr>
          </a:p>
        </p:txBody>
      </p:sp>
      <p:sp>
        <p:nvSpPr>
          <p:cNvPr id="36" name="TextBox 36"/>
          <p:cNvSpPr txBox="1"/>
          <p:nvPr/>
        </p:nvSpPr>
        <p:spPr>
          <a:xfrm>
            <a:off x="641944" y="5773484"/>
            <a:ext cx="1244036" cy="314684"/>
          </a:xfrm>
          <a:prstGeom prst="rect">
            <a:avLst/>
          </a:prstGeom>
        </p:spPr>
        <p:txBody>
          <a:bodyPr lIns="0" tIns="0" rIns="0" bIns="0" rtlCol="0" anchor="t">
            <a:spAutoFit/>
          </a:bodyPr>
          <a:lstStyle/>
          <a:p>
            <a:pPr algn="l">
              <a:lnSpc>
                <a:spcPts val="2602"/>
              </a:lnSpc>
            </a:pPr>
            <a:r>
              <a:rPr lang="en-US" sz="1859" b="1">
                <a:solidFill>
                  <a:srgbClr val="F6F4F1"/>
                </a:solidFill>
                <a:latin typeface="Canva Sans Bold"/>
                <a:ea typeface="Canva Sans Bold"/>
                <a:cs typeface="Canva Sans Bold"/>
                <a:sym typeface="Canva Sans Bold"/>
              </a:rPr>
              <a:t>MODULE 4</a:t>
            </a:r>
          </a:p>
        </p:txBody>
      </p:sp>
      <p:sp>
        <p:nvSpPr>
          <p:cNvPr id="37" name="TextBox 37"/>
          <p:cNvSpPr txBox="1"/>
          <p:nvPr/>
        </p:nvSpPr>
        <p:spPr>
          <a:xfrm>
            <a:off x="641944" y="6160840"/>
            <a:ext cx="2770806" cy="833000"/>
          </a:xfrm>
          <a:prstGeom prst="rect">
            <a:avLst/>
          </a:prstGeom>
        </p:spPr>
        <p:txBody>
          <a:bodyPr lIns="0" tIns="0" rIns="0" bIns="0" rtlCol="0" anchor="t">
            <a:spAutoFit/>
          </a:bodyPr>
          <a:lstStyle/>
          <a:p>
            <a:pPr algn="l">
              <a:lnSpc>
                <a:spcPts val="3442"/>
              </a:lnSpc>
            </a:pPr>
            <a:r>
              <a:rPr lang="en-US" sz="2459" b="1">
                <a:solidFill>
                  <a:srgbClr val="F6F4F1"/>
                </a:solidFill>
                <a:latin typeface="Canva Sans Bold"/>
                <a:ea typeface="Canva Sans Bold"/>
                <a:cs typeface="Canva Sans Bold"/>
                <a:sym typeface="Canva Sans Bold"/>
              </a:rPr>
              <a:t>Decision &amp; Control Logic</a:t>
            </a:r>
          </a:p>
        </p:txBody>
      </p:sp>
      <p:sp>
        <p:nvSpPr>
          <p:cNvPr id="38" name="TextBox 38"/>
          <p:cNvSpPr txBox="1"/>
          <p:nvPr/>
        </p:nvSpPr>
        <p:spPr>
          <a:xfrm>
            <a:off x="641944" y="7079565"/>
            <a:ext cx="2770806" cy="1791777"/>
          </a:xfrm>
          <a:prstGeom prst="rect">
            <a:avLst/>
          </a:prstGeom>
        </p:spPr>
        <p:txBody>
          <a:bodyPr lIns="0" tIns="0" rIns="0" bIns="0" rtlCol="0" anchor="t">
            <a:spAutoFit/>
          </a:bodyPr>
          <a:lstStyle/>
          <a:p>
            <a:pPr algn="l">
              <a:lnSpc>
                <a:spcPts val="2042"/>
              </a:lnSpc>
            </a:pPr>
            <a:r>
              <a:rPr lang="en-US" sz="1459" b="1" spc="-29">
                <a:solidFill>
                  <a:srgbClr val="FFFFFF"/>
                </a:solidFill>
                <a:latin typeface="Canva Sans Bold"/>
                <a:ea typeface="Canva Sans Bold"/>
                <a:cs typeface="Canva Sans Bold"/>
                <a:sym typeface="Canva Sans Bold"/>
              </a:rPr>
              <a:t>Latency monitoring and cloud health checks</a:t>
            </a:r>
          </a:p>
          <a:p>
            <a:pPr algn="l">
              <a:lnSpc>
                <a:spcPts val="2042"/>
              </a:lnSpc>
            </a:pPr>
            <a:r>
              <a:rPr lang="en-US" sz="1459" b="1" spc="-29">
                <a:solidFill>
                  <a:srgbClr val="FFFFFF"/>
                </a:solidFill>
                <a:latin typeface="Canva Sans Bold"/>
                <a:ea typeface="Canva Sans Bold"/>
                <a:cs typeface="Canva Sans Bold"/>
                <a:sym typeface="Canva Sans Bold"/>
              </a:rPr>
              <a:t>Threshold-based and AI-assisted decision rules</a:t>
            </a:r>
          </a:p>
          <a:p>
            <a:pPr algn="l">
              <a:lnSpc>
                <a:spcPts val="2042"/>
              </a:lnSpc>
            </a:pPr>
            <a:r>
              <a:rPr lang="en-US" sz="1459" b="1" spc="-29">
                <a:solidFill>
                  <a:srgbClr val="FFFFFF"/>
                </a:solidFill>
                <a:latin typeface="Canva Sans Bold"/>
                <a:ea typeface="Canva Sans Bold"/>
                <a:cs typeface="Canva Sans Bold"/>
                <a:sym typeface="Canva Sans Bold"/>
              </a:rPr>
              <a:t>Autonomous actuation (shutdown, derating, alerts)</a:t>
            </a:r>
          </a:p>
          <a:p>
            <a:pPr algn="l">
              <a:lnSpc>
                <a:spcPts val="2042"/>
              </a:lnSpc>
            </a:pPr>
            <a:endParaRPr lang="en-US" sz="1459" b="1" spc="-29">
              <a:solidFill>
                <a:srgbClr val="FFFFFF"/>
              </a:solidFill>
              <a:latin typeface="Canva Sans Bold"/>
              <a:ea typeface="Canva Sans Bold"/>
              <a:cs typeface="Canva Sans Bold"/>
              <a:sym typeface="Canva Sans Bold"/>
            </a:endParaRPr>
          </a:p>
        </p:txBody>
      </p:sp>
      <p:sp>
        <p:nvSpPr>
          <p:cNvPr id="39" name="TextBox 39"/>
          <p:cNvSpPr txBox="1"/>
          <p:nvPr/>
        </p:nvSpPr>
        <p:spPr>
          <a:xfrm>
            <a:off x="4031875" y="5773484"/>
            <a:ext cx="1239168" cy="314684"/>
          </a:xfrm>
          <a:prstGeom prst="rect">
            <a:avLst/>
          </a:prstGeom>
        </p:spPr>
        <p:txBody>
          <a:bodyPr lIns="0" tIns="0" rIns="0" bIns="0" rtlCol="0" anchor="t">
            <a:spAutoFit/>
          </a:bodyPr>
          <a:lstStyle/>
          <a:p>
            <a:pPr algn="l">
              <a:lnSpc>
                <a:spcPts val="2602"/>
              </a:lnSpc>
            </a:pPr>
            <a:r>
              <a:rPr lang="en-US" sz="1859" b="1">
                <a:solidFill>
                  <a:srgbClr val="F6F4F1"/>
                </a:solidFill>
                <a:latin typeface="Canva Sans Bold"/>
                <a:ea typeface="Canva Sans Bold"/>
                <a:cs typeface="Canva Sans Bold"/>
                <a:sym typeface="Canva Sans Bold"/>
              </a:rPr>
              <a:t>MODULE 5</a:t>
            </a:r>
          </a:p>
        </p:txBody>
      </p:sp>
      <p:sp>
        <p:nvSpPr>
          <p:cNvPr id="40" name="TextBox 40"/>
          <p:cNvSpPr txBox="1"/>
          <p:nvPr/>
        </p:nvSpPr>
        <p:spPr>
          <a:xfrm>
            <a:off x="4031875" y="6160840"/>
            <a:ext cx="2770806" cy="833000"/>
          </a:xfrm>
          <a:prstGeom prst="rect">
            <a:avLst/>
          </a:prstGeom>
        </p:spPr>
        <p:txBody>
          <a:bodyPr lIns="0" tIns="0" rIns="0" bIns="0" rtlCol="0" anchor="t">
            <a:spAutoFit/>
          </a:bodyPr>
          <a:lstStyle/>
          <a:p>
            <a:pPr algn="l">
              <a:lnSpc>
                <a:spcPts val="3442"/>
              </a:lnSpc>
            </a:pPr>
            <a:r>
              <a:rPr lang="en-US" sz="2459" b="1">
                <a:solidFill>
                  <a:srgbClr val="F6F4F1"/>
                </a:solidFill>
                <a:latin typeface="Canva Sans Bold"/>
                <a:ea typeface="Canva Sans Bold"/>
                <a:cs typeface="Canva Sans Bold"/>
                <a:sym typeface="Canva Sans Bold"/>
              </a:rPr>
              <a:t>Cloud Analytics &amp; Storage</a:t>
            </a:r>
          </a:p>
        </p:txBody>
      </p:sp>
      <p:sp>
        <p:nvSpPr>
          <p:cNvPr id="41" name="TextBox 41"/>
          <p:cNvSpPr txBox="1"/>
          <p:nvPr/>
        </p:nvSpPr>
        <p:spPr>
          <a:xfrm>
            <a:off x="4031875" y="7079565"/>
            <a:ext cx="2770806" cy="1277416"/>
          </a:xfrm>
          <a:prstGeom prst="rect">
            <a:avLst/>
          </a:prstGeom>
        </p:spPr>
        <p:txBody>
          <a:bodyPr lIns="0" tIns="0" rIns="0" bIns="0" rtlCol="0" anchor="t">
            <a:spAutoFit/>
          </a:bodyPr>
          <a:lstStyle/>
          <a:p>
            <a:pPr algn="l">
              <a:lnSpc>
                <a:spcPts val="2042"/>
              </a:lnSpc>
            </a:pPr>
            <a:r>
              <a:rPr lang="en-US" sz="1459" b="1" spc="-29">
                <a:solidFill>
                  <a:srgbClr val="FFFFFF"/>
                </a:solidFill>
                <a:latin typeface="Canva Sans Bold"/>
                <a:ea typeface="Canva Sans Bold"/>
                <a:cs typeface="Canva Sans Bold"/>
                <a:sym typeface="Canva Sans Bold"/>
              </a:rPr>
              <a:t>MongoDB-based data storage</a:t>
            </a:r>
          </a:p>
          <a:p>
            <a:pPr algn="l">
              <a:lnSpc>
                <a:spcPts val="2042"/>
              </a:lnSpc>
            </a:pPr>
            <a:r>
              <a:rPr lang="en-US" sz="1459" b="1" spc="-29">
                <a:solidFill>
                  <a:srgbClr val="FFFFFF"/>
                </a:solidFill>
                <a:latin typeface="Canva Sans Bold"/>
                <a:ea typeface="Canva Sans Bold"/>
                <a:cs typeface="Canva Sans Bold"/>
                <a:sym typeface="Canva Sans Bold"/>
              </a:rPr>
              <a:t>Historical trend analysis</a:t>
            </a:r>
          </a:p>
          <a:p>
            <a:pPr algn="l">
              <a:lnSpc>
                <a:spcPts val="2042"/>
              </a:lnSpc>
            </a:pPr>
            <a:r>
              <a:rPr lang="en-US" sz="1459" b="1" spc="-29">
                <a:solidFill>
                  <a:srgbClr val="FFFFFF"/>
                </a:solidFill>
                <a:latin typeface="Canva Sans Bold"/>
                <a:ea typeface="Canva Sans Bold"/>
                <a:cs typeface="Canva Sans Bold"/>
                <a:sym typeface="Canva Sans Bold"/>
              </a:rPr>
              <a:t>Model refinement and system auditing</a:t>
            </a:r>
          </a:p>
          <a:p>
            <a:pPr algn="l">
              <a:lnSpc>
                <a:spcPts val="2042"/>
              </a:lnSpc>
            </a:pPr>
            <a:endParaRPr lang="en-US" sz="1459" b="1" spc="-29">
              <a:solidFill>
                <a:srgbClr val="FFFFFF"/>
              </a:solidFill>
              <a:latin typeface="Canva Sans Bold"/>
              <a:ea typeface="Canva Sans Bold"/>
              <a:cs typeface="Canva Sans Bold"/>
              <a:sym typeface="Canva Sans Bold"/>
            </a:endParaRPr>
          </a:p>
        </p:txBody>
      </p:sp>
      <p:sp>
        <p:nvSpPr>
          <p:cNvPr id="42" name="TextBox 42"/>
          <p:cNvSpPr txBox="1"/>
          <p:nvPr/>
        </p:nvSpPr>
        <p:spPr>
          <a:xfrm>
            <a:off x="7423465" y="5773484"/>
            <a:ext cx="1250156" cy="314684"/>
          </a:xfrm>
          <a:prstGeom prst="rect">
            <a:avLst/>
          </a:prstGeom>
        </p:spPr>
        <p:txBody>
          <a:bodyPr lIns="0" tIns="0" rIns="0" bIns="0" rtlCol="0" anchor="t">
            <a:spAutoFit/>
          </a:bodyPr>
          <a:lstStyle/>
          <a:p>
            <a:pPr algn="l">
              <a:lnSpc>
                <a:spcPts val="2602"/>
              </a:lnSpc>
            </a:pPr>
            <a:r>
              <a:rPr lang="en-US" sz="1859" b="1">
                <a:solidFill>
                  <a:srgbClr val="F6F4F1"/>
                </a:solidFill>
                <a:latin typeface="Canva Sans Bold"/>
                <a:ea typeface="Canva Sans Bold"/>
                <a:cs typeface="Canva Sans Bold"/>
                <a:sym typeface="Canva Sans Bold"/>
              </a:rPr>
              <a:t>MODULE 6</a:t>
            </a:r>
          </a:p>
        </p:txBody>
      </p:sp>
      <p:sp>
        <p:nvSpPr>
          <p:cNvPr id="43" name="TextBox 43"/>
          <p:cNvSpPr txBox="1"/>
          <p:nvPr/>
        </p:nvSpPr>
        <p:spPr>
          <a:xfrm>
            <a:off x="7423465" y="6160840"/>
            <a:ext cx="2770806" cy="833000"/>
          </a:xfrm>
          <a:prstGeom prst="rect">
            <a:avLst/>
          </a:prstGeom>
        </p:spPr>
        <p:txBody>
          <a:bodyPr lIns="0" tIns="0" rIns="0" bIns="0" rtlCol="0" anchor="t">
            <a:spAutoFit/>
          </a:bodyPr>
          <a:lstStyle/>
          <a:p>
            <a:pPr algn="l">
              <a:lnSpc>
                <a:spcPts val="3442"/>
              </a:lnSpc>
            </a:pPr>
            <a:r>
              <a:rPr lang="en-US" sz="2459" b="1">
                <a:solidFill>
                  <a:srgbClr val="F6F4F1"/>
                </a:solidFill>
                <a:latin typeface="Canva Sans Bold"/>
                <a:ea typeface="Canva Sans Bold"/>
                <a:cs typeface="Canva Sans Bold"/>
                <a:sym typeface="Canva Sans Bold"/>
              </a:rPr>
              <a:t>Visualization &amp; Digital Twin</a:t>
            </a:r>
          </a:p>
        </p:txBody>
      </p:sp>
      <p:sp>
        <p:nvSpPr>
          <p:cNvPr id="44" name="TextBox 44"/>
          <p:cNvSpPr txBox="1"/>
          <p:nvPr/>
        </p:nvSpPr>
        <p:spPr>
          <a:xfrm>
            <a:off x="7423465" y="7079565"/>
            <a:ext cx="2770806" cy="1534596"/>
          </a:xfrm>
          <a:prstGeom prst="rect">
            <a:avLst/>
          </a:prstGeom>
        </p:spPr>
        <p:txBody>
          <a:bodyPr lIns="0" tIns="0" rIns="0" bIns="0" rtlCol="0" anchor="t">
            <a:spAutoFit/>
          </a:bodyPr>
          <a:lstStyle/>
          <a:p>
            <a:pPr algn="l">
              <a:lnSpc>
                <a:spcPts val="2042"/>
              </a:lnSpc>
            </a:pPr>
            <a:r>
              <a:rPr lang="en-US" sz="1459" b="1" spc="-29">
                <a:solidFill>
                  <a:srgbClr val="FFFFFF"/>
                </a:solidFill>
                <a:latin typeface="Canva Sans Bold"/>
                <a:ea typeface="Canva Sans Bold"/>
                <a:cs typeface="Canva Sans Bold"/>
                <a:sym typeface="Canva Sans Bold"/>
              </a:rPr>
              <a:t>Live dashboard updates via MQTT/WebSockets</a:t>
            </a:r>
          </a:p>
          <a:p>
            <a:pPr algn="l">
              <a:lnSpc>
                <a:spcPts val="2042"/>
              </a:lnSpc>
            </a:pPr>
            <a:r>
              <a:rPr lang="en-US" sz="1459" b="1" spc="-29">
                <a:solidFill>
                  <a:srgbClr val="FFFFFF"/>
                </a:solidFill>
                <a:latin typeface="Canva Sans Bold"/>
                <a:ea typeface="Canva Sans Bold"/>
                <a:cs typeface="Canva Sans Bold"/>
                <a:sym typeface="Canva Sans Bold"/>
              </a:rPr>
              <a:t>Digital twin reflecting real-time vehicle state</a:t>
            </a:r>
          </a:p>
          <a:p>
            <a:pPr algn="l">
              <a:lnSpc>
                <a:spcPts val="2042"/>
              </a:lnSpc>
            </a:pPr>
            <a:r>
              <a:rPr lang="en-US" sz="1459" b="1" spc="-29">
                <a:solidFill>
                  <a:srgbClr val="FFFFFF"/>
                </a:solidFill>
                <a:latin typeface="Canva Sans Bold"/>
                <a:ea typeface="Canva Sans Bold"/>
                <a:cs typeface="Canva Sans Bold"/>
                <a:sym typeface="Canva Sans Bold"/>
              </a:rPr>
              <a:t>User and service-level insights</a:t>
            </a:r>
          </a:p>
          <a:p>
            <a:pPr algn="l">
              <a:lnSpc>
                <a:spcPts val="2042"/>
              </a:lnSpc>
            </a:pPr>
            <a:endParaRPr lang="en-US" sz="1459" b="1" spc="-29">
              <a:solidFill>
                <a:srgbClr val="FFFFFF"/>
              </a:solidFill>
              <a:latin typeface="Canva Sans Bold"/>
              <a:ea typeface="Canva Sans Bold"/>
              <a:cs typeface="Canva Sans Bold"/>
              <a:sym typeface="Canva Sans Bold"/>
            </a:endParaRPr>
          </a:p>
        </p:txBody>
      </p:sp>
      <p:grpSp>
        <p:nvGrpSpPr>
          <p:cNvPr id="45" name="Group 45"/>
          <p:cNvGrpSpPr/>
          <p:nvPr/>
        </p:nvGrpSpPr>
        <p:grpSpPr>
          <a:xfrm>
            <a:off x="10860331" y="2283681"/>
            <a:ext cx="5426736" cy="6462912"/>
            <a:chOff x="0" y="0"/>
            <a:chExt cx="1429264" cy="1702166"/>
          </a:xfrm>
        </p:grpSpPr>
        <p:sp>
          <p:nvSpPr>
            <p:cNvPr id="46" name="Freeform 46"/>
            <p:cNvSpPr/>
            <p:nvPr/>
          </p:nvSpPr>
          <p:spPr>
            <a:xfrm>
              <a:off x="0" y="0"/>
              <a:ext cx="1429264" cy="1702166"/>
            </a:xfrm>
            <a:custGeom>
              <a:avLst/>
              <a:gdLst/>
              <a:ahLst/>
              <a:cxnLst/>
              <a:rect l="l" t="t" r="r" b="b"/>
              <a:pathLst>
                <a:path w="1429264" h="1702166">
                  <a:moveTo>
                    <a:pt x="22826" y="0"/>
                  </a:moveTo>
                  <a:lnTo>
                    <a:pt x="1406438" y="0"/>
                  </a:lnTo>
                  <a:cubicBezTo>
                    <a:pt x="1412492" y="0"/>
                    <a:pt x="1418298" y="2405"/>
                    <a:pt x="1422578" y="6686"/>
                  </a:cubicBezTo>
                  <a:cubicBezTo>
                    <a:pt x="1426859" y="10966"/>
                    <a:pt x="1429264" y="16772"/>
                    <a:pt x="1429264" y="22826"/>
                  </a:cubicBezTo>
                  <a:lnTo>
                    <a:pt x="1429264" y="1679340"/>
                  </a:lnTo>
                  <a:cubicBezTo>
                    <a:pt x="1429264" y="1685394"/>
                    <a:pt x="1426859" y="1691200"/>
                    <a:pt x="1422578" y="1695481"/>
                  </a:cubicBezTo>
                  <a:cubicBezTo>
                    <a:pt x="1418298" y="1699761"/>
                    <a:pt x="1412492" y="1702166"/>
                    <a:pt x="1406438" y="1702166"/>
                  </a:cubicBezTo>
                  <a:lnTo>
                    <a:pt x="22826" y="1702166"/>
                  </a:lnTo>
                  <a:cubicBezTo>
                    <a:pt x="16772" y="1702166"/>
                    <a:pt x="10966" y="1699761"/>
                    <a:pt x="6686" y="1695481"/>
                  </a:cubicBezTo>
                  <a:cubicBezTo>
                    <a:pt x="2405" y="1691200"/>
                    <a:pt x="0" y="1685394"/>
                    <a:pt x="0" y="1679340"/>
                  </a:cubicBezTo>
                  <a:lnTo>
                    <a:pt x="0" y="22826"/>
                  </a:lnTo>
                  <a:cubicBezTo>
                    <a:pt x="0" y="16772"/>
                    <a:pt x="2405" y="10966"/>
                    <a:pt x="6686" y="6686"/>
                  </a:cubicBezTo>
                  <a:cubicBezTo>
                    <a:pt x="10966" y="2405"/>
                    <a:pt x="16772" y="0"/>
                    <a:pt x="22826" y="0"/>
                  </a:cubicBezTo>
                  <a:close/>
                </a:path>
              </a:pathLst>
            </a:custGeom>
            <a:solidFill>
              <a:srgbClr val="B29E84"/>
            </a:solidFill>
          </p:spPr>
          <p:txBody>
            <a:bodyPr/>
            <a:lstStyle/>
            <a:p>
              <a:endParaRPr lang="en-US"/>
            </a:p>
          </p:txBody>
        </p:sp>
        <p:sp>
          <p:nvSpPr>
            <p:cNvPr id="47" name="TextBox 47"/>
            <p:cNvSpPr txBox="1"/>
            <p:nvPr/>
          </p:nvSpPr>
          <p:spPr>
            <a:xfrm>
              <a:off x="0" y="-38100"/>
              <a:ext cx="1429264" cy="1740266"/>
            </a:xfrm>
            <a:prstGeom prst="rect">
              <a:avLst/>
            </a:prstGeom>
          </p:spPr>
          <p:txBody>
            <a:bodyPr lIns="50800" tIns="50800" rIns="50800" bIns="50800" rtlCol="0" anchor="ctr"/>
            <a:lstStyle/>
            <a:p>
              <a:pPr algn="ctr">
                <a:lnSpc>
                  <a:spcPts val="2799"/>
                </a:lnSpc>
              </a:pPr>
              <a:endParaRPr/>
            </a:p>
          </p:txBody>
        </p:sp>
      </p:grpSp>
      <p:sp>
        <p:nvSpPr>
          <p:cNvPr id="48" name="TextBox 48"/>
          <p:cNvSpPr txBox="1"/>
          <p:nvPr/>
        </p:nvSpPr>
        <p:spPr>
          <a:xfrm>
            <a:off x="11098456" y="2509441"/>
            <a:ext cx="4822105" cy="5887569"/>
          </a:xfrm>
          <a:prstGeom prst="rect">
            <a:avLst/>
          </a:prstGeom>
        </p:spPr>
        <p:txBody>
          <a:bodyPr lIns="0" tIns="0" rIns="0" bIns="0" rtlCol="0" anchor="t">
            <a:spAutoFit/>
          </a:bodyPr>
          <a:lstStyle/>
          <a:p>
            <a:pPr algn="l">
              <a:lnSpc>
                <a:spcPts val="5180"/>
              </a:lnSpc>
            </a:pPr>
            <a:r>
              <a:rPr lang="en-US" sz="3700" b="1">
                <a:solidFill>
                  <a:srgbClr val="FFFFFF"/>
                </a:solidFill>
                <a:latin typeface="Canva Sans Bold"/>
                <a:ea typeface="Canva Sans Bold"/>
                <a:cs typeface="Canva Sans Bold"/>
                <a:sym typeface="Canva Sans Bold"/>
              </a:rPr>
              <a:t>Fog-Adaptive Neuro-Fuzzy Framework for Non-Intrusive Energy Fingerprinting and Autonomous Actuation in Cyber-Physical Systems (CPS).</a:t>
            </a:r>
          </a:p>
        </p:txBody>
      </p:sp>
      <p:sp>
        <p:nvSpPr>
          <p:cNvPr id="49" name="AutoShape 49"/>
          <p:cNvSpPr/>
          <p:nvPr/>
        </p:nvSpPr>
        <p:spPr>
          <a:xfrm>
            <a:off x="503337" y="5515137"/>
            <a:ext cx="10356994" cy="0"/>
          </a:xfrm>
          <a:prstGeom prst="line">
            <a:avLst/>
          </a:prstGeom>
          <a:ln w="38100" cap="flat">
            <a:solidFill>
              <a:srgbClr val="B29E84"/>
            </a:solidFill>
            <a:prstDash val="solid"/>
            <a:headEnd type="none" w="sm" len="sm"/>
            <a:tailEnd type="none" w="sm" len="sm"/>
          </a:ln>
        </p:spPr>
        <p:txBody>
          <a:bodyPr/>
          <a:lstStyle/>
          <a:p>
            <a:endParaRPr lang="en-US"/>
          </a:p>
        </p:txBody>
      </p:sp>
      <p:sp>
        <p:nvSpPr>
          <p:cNvPr id="50" name="AutoShape 50"/>
          <p:cNvSpPr/>
          <p:nvPr/>
        </p:nvSpPr>
        <p:spPr>
          <a:xfrm>
            <a:off x="2046387" y="5369781"/>
            <a:ext cx="54344" cy="290712"/>
          </a:xfrm>
          <a:prstGeom prst="line">
            <a:avLst/>
          </a:prstGeom>
          <a:ln w="38100" cap="flat">
            <a:solidFill>
              <a:srgbClr val="B29E84"/>
            </a:solidFill>
            <a:prstDash val="sysDash"/>
            <a:headEnd type="none" w="sm" len="sm"/>
            <a:tailEnd type="none" w="sm" len="sm"/>
          </a:ln>
        </p:spPr>
        <p:txBody>
          <a:bodyPr/>
          <a:lstStyle/>
          <a:p>
            <a:endParaRPr lang="en-US"/>
          </a:p>
        </p:txBody>
      </p:sp>
      <p:sp>
        <p:nvSpPr>
          <p:cNvPr id="51" name="AutoShape 51"/>
          <p:cNvSpPr/>
          <p:nvPr/>
        </p:nvSpPr>
        <p:spPr>
          <a:xfrm>
            <a:off x="5440606" y="5369781"/>
            <a:ext cx="81657" cy="290712"/>
          </a:xfrm>
          <a:prstGeom prst="line">
            <a:avLst/>
          </a:prstGeom>
          <a:ln w="38100" cap="flat">
            <a:solidFill>
              <a:srgbClr val="B29E84"/>
            </a:solidFill>
            <a:prstDash val="sysDash"/>
            <a:headEnd type="none" w="sm" len="sm"/>
            <a:tailEnd type="none" w="sm" len="sm"/>
          </a:ln>
        </p:spPr>
        <p:txBody>
          <a:bodyPr/>
          <a:lstStyle/>
          <a:p>
            <a:endParaRPr lang="en-US"/>
          </a:p>
        </p:txBody>
      </p:sp>
      <p:sp>
        <p:nvSpPr>
          <p:cNvPr id="52" name="AutoShape 52"/>
          <p:cNvSpPr/>
          <p:nvPr/>
        </p:nvSpPr>
        <p:spPr>
          <a:xfrm flipH="1">
            <a:off x="8808868" y="5369781"/>
            <a:ext cx="22638" cy="338675"/>
          </a:xfrm>
          <a:prstGeom prst="line">
            <a:avLst/>
          </a:prstGeom>
          <a:ln w="38100" cap="flat">
            <a:solidFill>
              <a:srgbClr val="B29E84"/>
            </a:solidFill>
            <a:prstDash val="sysDash"/>
            <a:headEnd type="none" w="sm" len="sm"/>
            <a:tailEnd type="none" w="sm" len="sm"/>
          </a:ln>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TextBox 2"/>
          <p:cNvSpPr txBox="1"/>
          <p:nvPr/>
        </p:nvSpPr>
        <p:spPr>
          <a:xfrm>
            <a:off x="1033626" y="2393584"/>
            <a:ext cx="12220292" cy="6892142"/>
          </a:xfrm>
          <a:prstGeom prst="rect">
            <a:avLst/>
          </a:prstGeom>
        </p:spPr>
        <p:txBody>
          <a:bodyPr lIns="0" tIns="0" rIns="0" bIns="0" rtlCol="0" anchor="t">
            <a:spAutoFit/>
          </a:bodyPr>
          <a:lstStyle/>
          <a:p>
            <a:pPr marL="766464" lvl="1" indent="-383232" algn="l">
              <a:lnSpc>
                <a:spcPts val="4970"/>
              </a:lnSpc>
              <a:buFont typeface="Arial"/>
              <a:buChar char="•"/>
            </a:pPr>
            <a:r>
              <a:rPr lang="en-US" sz="3550" b="1" spc="-71">
                <a:solidFill>
                  <a:srgbClr val="000000"/>
                </a:solidFill>
                <a:latin typeface="Lato Bold"/>
                <a:ea typeface="Lato Bold"/>
                <a:cs typeface="Lato Bold"/>
                <a:sym typeface="Lato Bold"/>
              </a:rPr>
              <a:t>Vehicle-Integrated Edge Prototype</a:t>
            </a:r>
            <a:r>
              <a:rPr lang="en-US" sz="3550" spc="-71">
                <a:solidFill>
                  <a:srgbClr val="000000"/>
                </a:solidFill>
                <a:latin typeface="Lato"/>
                <a:ea typeface="Lato"/>
                <a:cs typeface="Lato"/>
                <a:sym typeface="Lato"/>
              </a:rPr>
              <a:t>: ESP32-based node for real-time harmonic data acquisition.</a:t>
            </a:r>
          </a:p>
          <a:p>
            <a:pPr algn="l">
              <a:lnSpc>
                <a:spcPts val="4970"/>
              </a:lnSpc>
            </a:pPr>
            <a:endParaRPr lang="en-US" sz="3550" spc="-71">
              <a:solidFill>
                <a:srgbClr val="000000"/>
              </a:solidFill>
              <a:latin typeface="Lato"/>
              <a:ea typeface="Lato"/>
              <a:cs typeface="Lato"/>
              <a:sym typeface="Lato"/>
            </a:endParaRPr>
          </a:p>
          <a:p>
            <a:pPr marL="766464" lvl="1" indent="-383232" algn="l">
              <a:lnSpc>
                <a:spcPts val="4970"/>
              </a:lnSpc>
              <a:buFont typeface="Arial"/>
              <a:buChar char="•"/>
            </a:pPr>
            <a:r>
              <a:rPr lang="en-US" sz="3550" b="1" spc="-71">
                <a:solidFill>
                  <a:srgbClr val="000000"/>
                </a:solidFill>
                <a:latin typeface="Lato Bold"/>
                <a:ea typeface="Lato Bold"/>
                <a:cs typeface="Lato Bold"/>
                <a:sym typeface="Lato Bold"/>
              </a:rPr>
              <a:t>Offline-Capable Vehicular Fog Middleware</a:t>
            </a:r>
            <a:r>
              <a:rPr lang="en-US" sz="3550" spc="-71">
                <a:solidFill>
                  <a:srgbClr val="000000"/>
                </a:solidFill>
                <a:latin typeface="Lato"/>
                <a:ea typeface="Lato"/>
                <a:cs typeface="Lato"/>
                <a:sym typeface="Lato"/>
              </a:rPr>
              <a:t>: Software that executes safety logic without cloud dependency.</a:t>
            </a:r>
          </a:p>
          <a:p>
            <a:pPr algn="l">
              <a:lnSpc>
                <a:spcPts val="4970"/>
              </a:lnSpc>
            </a:pPr>
            <a:endParaRPr lang="en-US" sz="3550" spc="-71">
              <a:solidFill>
                <a:srgbClr val="000000"/>
              </a:solidFill>
              <a:latin typeface="Lato"/>
              <a:ea typeface="Lato"/>
              <a:cs typeface="Lato"/>
              <a:sym typeface="Lato"/>
            </a:endParaRPr>
          </a:p>
          <a:p>
            <a:pPr marL="766464" lvl="1" indent="-383232" algn="l">
              <a:lnSpc>
                <a:spcPts val="4970"/>
              </a:lnSpc>
              <a:buFont typeface="Arial"/>
              <a:buChar char="•"/>
            </a:pPr>
            <a:r>
              <a:rPr lang="en-US" sz="3550" b="1" spc="-71">
                <a:solidFill>
                  <a:srgbClr val="000000"/>
                </a:solidFill>
                <a:latin typeface="Lato Bold"/>
                <a:ea typeface="Lato Bold"/>
                <a:cs typeface="Lato Bold"/>
                <a:sym typeface="Lato Bold"/>
              </a:rPr>
              <a:t>Live Web Dashboard: Real-time Digital Twin</a:t>
            </a:r>
            <a:r>
              <a:rPr lang="en-US" sz="3550" spc="-71">
                <a:solidFill>
                  <a:srgbClr val="000000"/>
                </a:solidFill>
                <a:latin typeface="Lato"/>
                <a:ea typeface="Lato"/>
                <a:cs typeface="Lato"/>
                <a:sym typeface="Lato"/>
              </a:rPr>
              <a:t> and analytics usable by both car fleet managers and car owners.</a:t>
            </a:r>
          </a:p>
          <a:p>
            <a:pPr algn="l">
              <a:lnSpc>
                <a:spcPts val="4970"/>
              </a:lnSpc>
            </a:pPr>
            <a:endParaRPr lang="en-US" sz="3550" spc="-71">
              <a:solidFill>
                <a:srgbClr val="000000"/>
              </a:solidFill>
              <a:latin typeface="Lato"/>
              <a:ea typeface="Lato"/>
              <a:cs typeface="Lato"/>
              <a:sym typeface="Lato"/>
            </a:endParaRPr>
          </a:p>
          <a:p>
            <a:pPr marL="766464" lvl="1" indent="-383232" algn="l">
              <a:lnSpc>
                <a:spcPts val="4970"/>
              </a:lnSpc>
              <a:buFont typeface="Arial"/>
              <a:buChar char="•"/>
            </a:pPr>
            <a:r>
              <a:rPr lang="en-US" sz="3550" b="1" spc="-71">
                <a:solidFill>
                  <a:srgbClr val="000000"/>
                </a:solidFill>
                <a:latin typeface="Lato Bold"/>
                <a:ea typeface="Lato Bold"/>
                <a:cs typeface="Lato Bold"/>
                <a:sym typeface="Lato Bold"/>
              </a:rPr>
              <a:t>Edge AI Model</a:t>
            </a:r>
            <a:r>
              <a:rPr lang="en-US" sz="3550" spc="-71">
                <a:solidFill>
                  <a:srgbClr val="000000"/>
                </a:solidFill>
                <a:latin typeface="Lato"/>
                <a:ea typeface="Lato"/>
                <a:cs typeface="Lato"/>
                <a:sym typeface="Lato"/>
              </a:rPr>
              <a:t>: Deployed TensorFlow Lite models for millisecond anomaly detection</a:t>
            </a:r>
          </a:p>
        </p:txBody>
      </p:sp>
      <p:sp>
        <p:nvSpPr>
          <p:cNvPr id="3" name="TextBox 3"/>
          <p:cNvSpPr txBox="1"/>
          <p:nvPr/>
        </p:nvSpPr>
        <p:spPr>
          <a:xfrm>
            <a:off x="1033626" y="923925"/>
            <a:ext cx="8110374" cy="863650"/>
          </a:xfrm>
          <a:prstGeom prst="rect">
            <a:avLst/>
          </a:prstGeom>
        </p:spPr>
        <p:txBody>
          <a:bodyPr lIns="0" tIns="0" rIns="0" bIns="0" rtlCol="0" anchor="t">
            <a:spAutoFit/>
          </a:bodyPr>
          <a:lstStyle/>
          <a:p>
            <a:pPr algn="l">
              <a:lnSpc>
                <a:spcPts val="7000"/>
              </a:lnSpc>
            </a:pPr>
            <a:r>
              <a:rPr lang="en-US" sz="5000" b="1">
                <a:solidFill>
                  <a:srgbClr val="000000"/>
                </a:solidFill>
                <a:latin typeface="Canva Sans Bold"/>
                <a:ea typeface="Canva Sans Bold"/>
                <a:cs typeface="Canva Sans Bold"/>
                <a:sym typeface="Canva Sans Bold"/>
              </a:rPr>
              <a:t>Excpected Outcomes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TextBox 2"/>
          <p:cNvSpPr txBox="1"/>
          <p:nvPr/>
        </p:nvSpPr>
        <p:spPr>
          <a:xfrm>
            <a:off x="1028700" y="2707534"/>
            <a:ext cx="12574742" cy="7132547"/>
          </a:xfrm>
          <a:prstGeom prst="rect">
            <a:avLst/>
          </a:prstGeom>
        </p:spPr>
        <p:txBody>
          <a:bodyPr lIns="0" tIns="0" rIns="0" bIns="0" rtlCol="0" anchor="t">
            <a:spAutoFit/>
          </a:bodyPr>
          <a:lstStyle/>
          <a:p>
            <a:pPr marL="0" lvl="0" indent="0" algn="l">
              <a:lnSpc>
                <a:spcPts val="3767"/>
              </a:lnSpc>
              <a:spcBef>
                <a:spcPct val="0"/>
              </a:spcBef>
            </a:pPr>
            <a:r>
              <a:rPr lang="en-US" sz="2691" spc="-53">
                <a:solidFill>
                  <a:srgbClr val="1C191A"/>
                </a:solidFill>
                <a:latin typeface="Lato"/>
                <a:ea typeface="Lato"/>
                <a:cs typeface="Lato"/>
                <a:sym typeface="Lato"/>
              </a:rPr>
              <a:t>This pr</a:t>
            </a:r>
            <a:r>
              <a:rPr lang="en-US" sz="2691" u="none" strike="noStrike" spc="-53">
                <a:solidFill>
                  <a:srgbClr val="1C191A"/>
                </a:solidFill>
                <a:latin typeface="Lato"/>
                <a:ea typeface="Lato"/>
                <a:cs typeface="Lato"/>
                <a:sym typeface="Lato"/>
              </a:rPr>
              <a:t>oject presents a Fog-Adaptive Neuro-Fuzzy Framework for non-intrusive energy fingerprinting and autonomous actuation in cyber-physical vehicular systems. By integrating edge sensing, fog-level intelligence, and cloud analytics, the proposed system overcomes the limitations of cloud-centric monitoring approaches.</a:t>
            </a:r>
          </a:p>
          <a:p>
            <a:pPr marL="0" lvl="0" indent="0" algn="l">
              <a:lnSpc>
                <a:spcPts val="3767"/>
              </a:lnSpc>
              <a:spcBef>
                <a:spcPct val="0"/>
              </a:spcBef>
            </a:pPr>
            <a:endParaRPr lang="en-US" sz="2691" u="none" strike="noStrike" spc="-53">
              <a:solidFill>
                <a:srgbClr val="1C191A"/>
              </a:solidFill>
              <a:latin typeface="Lato"/>
              <a:ea typeface="Lato"/>
              <a:cs typeface="Lato"/>
              <a:sym typeface="Lato"/>
            </a:endParaRPr>
          </a:p>
          <a:p>
            <a:pPr marL="0" lvl="0" indent="0" algn="l">
              <a:lnSpc>
                <a:spcPts val="3767"/>
              </a:lnSpc>
              <a:spcBef>
                <a:spcPct val="0"/>
              </a:spcBef>
            </a:pPr>
            <a:r>
              <a:rPr lang="en-US" sz="2691" u="none" strike="noStrike" spc="-53">
                <a:solidFill>
                  <a:srgbClr val="1C191A"/>
                </a:solidFill>
                <a:latin typeface="Lato"/>
                <a:ea typeface="Lato"/>
                <a:cs typeface="Lato"/>
                <a:sym typeface="Lato"/>
              </a:rPr>
              <a:t>The architecture enables real-time fault detection, predictive maintenance, and autonomous safety response even under adverse network conditions. The use of non-intrusive sensing significantly reduces hardware overhead while maintaining high diagnostic accuracy.</a:t>
            </a:r>
          </a:p>
          <a:p>
            <a:pPr marL="0" lvl="0" indent="0" algn="l">
              <a:lnSpc>
                <a:spcPts val="3767"/>
              </a:lnSpc>
              <a:spcBef>
                <a:spcPct val="0"/>
              </a:spcBef>
            </a:pPr>
            <a:endParaRPr lang="en-US" sz="2691" u="none" strike="noStrike" spc="-53">
              <a:solidFill>
                <a:srgbClr val="1C191A"/>
              </a:solidFill>
              <a:latin typeface="Lato"/>
              <a:ea typeface="Lato"/>
              <a:cs typeface="Lato"/>
              <a:sym typeface="Lato"/>
            </a:endParaRPr>
          </a:p>
          <a:p>
            <a:pPr marL="0" lvl="0" indent="0" algn="l">
              <a:lnSpc>
                <a:spcPts val="3767"/>
              </a:lnSpc>
              <a:spcBef>
                <a:spcPct val="0"/>
              </a:spcBef>
            </a:pPr>
            <a:r>
              <a:rPr lang="en-US" sz="2691" u="none" strike="noStrike" spc="-53">
                <a:solidFill>
                  <a:srgbClr val="1C191A"/>
                </a:solidFill>
                <a:latin typeface="Lato"/>
                <a:ea typeface="Lato"/>
                <a:cs typeface="Lato"/>
                <a:sym typeface="Lato"/>
              </a:rPr>
              <a:t>Overall, the system demonstrates the feasibility and effectiveness of fog-based intelligent monitoring for next-generation connected vehicles and CPS applications, paving the way for safer, more resilient, and cost-efficient intelligent transportation systems.</a:t>
            </a:r>
          </a:p>
          <a:p>
            <a:pPr marL="0" lvl="0" indent="0" algn="l">
              <a:lnSpc>
                <a:spcPts val="3767"/>
              </a:lnSpc>
              <a:spcBef>
                <a:spcPct val="0"/>
              </a:spcBef>
            </a:pPr>
            <a:endParaRPr lang="en-US" sz="2691" u="none" strike="noStrike" spc="-53">
              <a:solidFill>
                <a:srgbClr val="1C191A"/>
              </a:solidFill>
              <a:latin typeface="Lato"/>
              <a:ea typeface="Lato"/>
              <a:cs typeface="Lato"/>
              <a:sym typeface="Lato"/>
            </a:endParaRPr>
          </a:p>
        </p:txBody>
      </p:sp>
      <p:grpSp>
        <p:nvGrpSpPr>
          <p:cNvPr id="3" name="Group 3"/>
          <p:cNvGrpSpPr/>
          <p:nvPr/>
        </p:nvGrpSpPr>
        <p:grpSpPr>
          <a:xfrm rot="-5400000">
            <a:off x="3617418" y="-572360"/>
            <a:ext cx="225880" cy="5403316"/>
            <a:chOff x="0" y="0"/>
            <a:chExt cx="301173" cy="7204422"/>
          </a:xfrm>
        </p:grpSpPr>
        <p:grpSp>
          <p:nvGrpSpPr>
            <p:cNvPr id="4" name="Group 4"/>
            <p:cNvGrpSpPr/>
            <p:nvPr/>
          </p:nvGrpSpPr>
          <p:grpSpPr>
            <a:xfrm>
              <a:off x="0" y="0"/>
              <a:ext cx="301173" cy="7204422"/>
              <a:chOff x="0" y="0"/>
              <a:chExt cx="59491" cy="1423096"/>
            </a:xfrm>
          </p:grpSpPr>
          <p:sp>
            <p:nvSpPr>
              <p:cNvPr id="5" name="Freeform 5"/>
              <p:cNvSpPr/>
              <p:nvPr/>
            </p:nvSpPr>
            <p:spPr>
              <a:xfrm>
                <a:off x="0" y="0"/>
                <a:ext cx="59491" cy="1423096"/>
              </a:xfrm>
              <a:custGeom>
                <a:avLst/>
                <a:gdLst/>
                <a:ahLst/>
                <a:cxnLst/>
                <a:rect l="l" t="t" r="r" b="b"/>
                <a:pathLst>
                  <a:path w="59491" h="1423096">
                    <a:moveTo>
                      <a:pt x="0" y="0"/>
                    </a:moveTo>
                    <a:lnTo>
                      <a:pt x="59491" y="0"/>
                    </a:lnTo>
                    <a:lnTo>
                      <a:pt x="59491" y="1423096"/>
                    </a:lnTo>
                    <a:lnTo>
                      <a:pt x="0" y="1423096"/>
                    </a:lnTo>
                    <a:close/>
                  </a:path>
                </a:pathLst>
              </a:custGeom>
              <a:solidFill>
                <a:srgbClr val="7C898B"/>
              </a:solidFill>
            </p:spPr>
            <p:txBody>
              <a:bodyPr/>
              <a:lstStyle/>
              <a:p>
                <a:endParaRPr lang="en-US"/>
              </a:p>
            </p:txBody>
          </p:sp>
          <p:sp>
            <p:nvSpPr>
              <p:cNvPr id="6" name="TextBox 6"/>
              <p:cNvSpPr txBox="1"/>
              <p:nvPr/>
            </p:nvSpPr>
            <p:spPr>
              <a:xfrm>
                <a:off x="0" y="-38100"/>
                <a:ext cx="59491" cy="1461196"/>
              </a:xfrm>
              <a:prstGeom prst="rect">
                <a:avLst/>
              </a:prstGeom>
            </p:spPr>
            <p:txBody>
              <a:bodyPr lIns="50800" tIns="50800" rIns="50800" bIns="50800" rtlCol="0" anchor="ctr"/>
              <a:lstStyle/>
              <a:p>
                <a:pPr algn="ctr">
                  <a:lnSpc>
                    <a:spcPts val="2799"/>
                  </a:lnSpc>
                </a:pPr>
                <a:endParaRPr/>
              </a:p>
            </p:txBody>
          </p:sp>
        </p:grpSp>
        <p:grpSp>
          <p:nvGrpSpPr>
            <p:cNvPr id="7" name="Group 7"/>
            <p:cNvGrpSpPr/>
            <p:nvPr/>
          </p:nvGrpSpPr>
          <p:grpSpPr>
            <a:xfrm>
              <a:off x="0" y="0"/>
              <a:ext cx="301173" cy="1830478"/>
              <a:chOff x="0" y="0"/>
              <a:chExt cx="59491" cy="361576"/>
            </a:xfrm>
          </p:grpSpPr>
          <p:sp>
            <p:nvSpPr>
              <p:cNvPr id="8" name="Freeform 8"/>
              <p:cNvSpPr/>
              <p:nvPr/>
            </p:nvSpPr>
            <p:spPr>
              <a:xfrm>
                <a:off x="0" y="0"/>
                <a:ext cx="59491" cy="361576"/>
              </a:xfrm>
              <a:custGeom>
                <a:avLst/>
                <a:gdLst/>
                <a:ahLst/>
                <a:cxnLst/>
                <a:rect l="l" t="t" r="r" b="b"/>
                <a:pathLst>
                  <a:path w="59491" h="361576">
                    <a:moveTo>
                      <a:pt x="0" y="0"/>
                    </a:moveTo>
                    <a:lnTo>
                      <a:pt x="59491" y="0"/>
                    </a:lnTo>
                    <a:lnTo>
                      <a:pt x="59491" y="361576"/>
                    </a:lnTo>
                    <a:lnTo>
                      <a:pt x="0" y="361576"/>
                    </a:lnTo>
                    <a:close/>
                  </a:path>
                </a:pathLst>
              </a:custGeom>
              <a:solidFill>
                <a:srgbClr val="253439"/>
              </a:solidFill>
            </p:spPr>
            <p:txBody>
              <a:bodyPr/>
              <a:lstStyle/>
              <a:p>
                <a:endParaRPr lang="en-US"/>
              </a:p>
            </p:txBody>
          </p:sp>
          <p:sp>
            <p:nvSpPr>
              <p:cNvPr id="9" name="TextBox 9"/>
              <p:cNvSpPr txBox="1"/>
              <p:nvPr/>
            </p:nvSpPr>
            <p:spPr>
              <a:xfrm>
                <a:off x="0" y="-38100"/>
                <a:ext cx="59491" cy="399676"/>
              </a:xfrm>
              <a:prstGeom prst="rect">
                <a:avLst/>
              </a:prstGeom>
            </p:spPr>
            <p:txBody>
              <a:bodyPr lIns="50800" tIns="50800" rIns="50800" bIns="50800" rtlCol="0" anchor="ctr"/>
              <a:lstStyle/>
              <a:p>
                <a:pPr algn="ctr">
                  <a:lnSpc>
                    <a:spcPts val="2799"/>
                  </a:lnSpc>
                </a:pPr>
                <a:endParaRPr/>
              </a:p>
            </p:txBody>
          </p:sp>
        </p:grpSp>
        <p:grpSp>
          <p:nvGrpSpPr>
            <p:cNvPr id="10" name="Group 10"/>
            <p:cNvGrpSpPr/>
            <p:nvPr/>
          </p:nvGrpSpPr>
          <p:grpSpPr>
            <a:xfrm>
              <a:off x="0" y="1828197"/>
              <a:ext cx="301173" cy="795134"/>
              <a:chOff x="0" y="0"/>
              <a:chExt cx="59491" cy="157064"/>
            </a:xfrm>
          </p:grpSpPr>
          <p:sp>
            <p:nvSpPr>
              <p:cNvPr id="11" name="Freeform 11"/>
              <p:cNvSpPr/>
              <p:nvPr/>
            </p:nvSpPr>
            <p:spPr>
              <a:xfrm>
                <a:off x="0" y="0"/>
                <a:ext cx="59491" cy="157064"/>
              </a:xfrm>
              <a:custGeom>
                <a:avLst/>
                <a:gdLst/>
                <a:ahLst/>
                <a:cxnLst/>
                <a:rect l="l" t="t" r="r" b="b"/>
                <a:pathLst>
                  <a:path w="59491" h="157064">
                    <a:moveTo>
                      <a:pt x="0" y="0"/>
                    </a:moveTo>
                    <a:lnTo>
                      <a:pt x="59491" y="0"/>
                    </a:lnTo>
                    <a:lnTo>
                      <a:pt x="59491" y="157064"/>
                    </a:lnTo>
                    <a:lnTo>
                      <a:pt x="0" y="157064"/>
                    </a:lnTo>
                    <a:close/>
                  </a:path>
                </a:pathLst>
              </a:custGeom>
              <a:solidFill>
                <a:srgbClr val="B29E84"/>
              </a:solidFill>
            </p:spPr>
            <p:txBody>
              <a:bodyPr/>
              <a:lstStyle/>
              <a:p>
                <a:endParaRPr lang="en-US"/>
              </a:p>
            </p:txBody>
          </p:sp>
          <p:sp>
            <p:nvSpPr>
              <p:cNvPr id="12" name="TextBox 12"/>
              <p:cNvSpPr txBox="1"/>
              <p:nvPr/>
            </p:nvSpPr>
            <p:spPr>
              <a:xfrm>
                <a:off x="0" y="-38100"/>
                <a:ext cx="59491" cy="195164"/>
              </a:xfrm>
              <a:prstGeom prst="rect">
                <a:avLst/>
              </a:prstGeom>
            </p:spPr>
            <p:txBody>
              <a:bodyPr lIns="50800" tIns="50800" rIns="50800" bIns="50800" rtlCol="0" anchor="ctr"/>
              <a:lstStyle/>
              <a:p>
                <a:pPr algn="ctr">
                  <a:lnSpc>
                    <a:spcPts val="2799"/>
                  </a:lnSpc>
                </a:pPr>
                <a:endParaRPr/>
              </a:p>
            </p:txBody>
          </p:sp>
        </p:grpSp>
      </p:grpSp>
      <p:sp>
        <p:nvSpPr>
          <p:cNvPr id="13" name="TextBox 13"/>
          <p:cNvSpPr txBox="1"/>
          <p:nvPr/>
        </p:nvSpPr>
        <p:spPr>
          <a:xfrm>
            <a:off x="1028700" y="781485"/>
            <a:ext cx="6090065" cy="1070000"/>
          </a:xfrm>
          <a:prstGeom prst="rect">
            <a:avLst/>
          </a:prstGeom>
        </p:spPr>
        <p:txBody>
          <a:bodyPr lIns="0" tIns="0" rIns="0" bIns="0" rtlCol="0" anchor="t">
            <a:spAutoFit/>
          </a:bodyPr>
          <a:lstStyle/>
          <a:p>
            <a:pPr marL="0" lvl="0" indent="0" algn="just">
              <a:lnSpc>
                <a:spcPts val="8000"/>
              </a:lnSpc>
              <a:spcBef>
                <a:spcPct val="0"/>
              </a:spcBef>
            </a:pPr>
            <a:r>
              <a:rPr lang="en-US" sz="8000">
                <a:solidFill>
                  <a:srgbClr val="253439"/>
                </a:solidFill>
                <a:latin typeface="Lato"/>
                <a:ea typeface="Lato"/>
                <a:cs typeface="Lato"/>
                <a:sym typeface="Lato"/>
              </a:rPr>
              <a:t>Con</a:t>
            </a:r>
            <a:r>
              <a:rPr lang="en-US" sz="8000" u="none" strike="noStrike">
                <a:solidFill>
                  <a:srgbClr val="253439"/>
                </a:solidFill>
                <a:latin typeface="Lato"/>
                <a:ea typeface="Lato"/>
                <a:cs typeface="Lato"/>
                <a:sym typeface="Lato"/>
              </a:rPr>
              <a:t>clusion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2" name="Group 2"/>
          <p:cNvGrpSpPr/>
          <p:nvPr/>
        </p:nvGrpSpPr>
        <p:grpSpPr>
          <a:xfrm>
            <a:off x="10646583" y="0"/>
            <a:ext cx="6090065" cy="8316606"/>
            <a:chOff x="0" y="0"/>
            <a:chExt cx="943510" cy="1288460"/>
          </a:xfrm>
        </p:grpSpPr>
        <p:sp>
          <p:nvSpPr>
            <p:cNvPr id="3" name="Freeform 3"/>
            <p:cNvSpPr/>
            <p:nvPr/>
          </p:nvSpPr>
          <p:spPr>
            <a:xfrm>
              <a:off x="0" y="0"/>
              <a:ext cx="943511" cy="1288460"/>
            </a:xfrm>
            <a:custGeom>
              <a:avLst/>
              <a:gdLst/>
              <a:ahLst/>
              <a:cxnLst/>
              <a:rect l="l" t="t" r="r" b="b"/>
              <a:pathLst>
                <a:path w="943511" h="1288460">
                  <a:moveTo>
                    <a:pt x="0" y="0"/>
                  </a:moveTo>
                  <a:lnTo>
                    <a:pt x="943511" y="0"/>
                  </a:lnTo>
                  <a:lnTo>
                    <a:pt x="943511" y="1288460"/>
                  </a:lnTo>
                  <a:lnTo>
                    <a:pt x="0" y="1288460"/>
                  </a:lnTo>
                  <a:close/>
                </a:path>
              </a:pathLst>
            </a:custGeom>
            <a:blipFill>
              <a:blip r:embed="rId2"/>
              <a:stretch>
                <a:fillRect l="-1148" r="-1148"/>
              </a:stretch>
            </a:blipFill>
          </p:spPr>
          <p:txBody>
            <a:bodyPr/>
            <a:lstStyle/>
            <a:p>
              <a:endParaRPr lang="en-US"/>
            </a:p>
          </p:txBody>
        </p:sp>
      </p:grpSp>
      <p:sp>
        <p:nvSpPr>
          <p:cNvPr id="4" name="TextBox 4"/>
          <p:cNvSpPr txBox="1"/>
          <p:nvPr/>
        </p:nvSpPr>
        <p:spPr>
          <a:xfrm>
            <a:off x="1028700" y="3823552"/>
            <a:ext cx="8779878" cy="5434643"/>
          </a:xfrm>
          <a:prstGeom prst="rect">
            <a:avLst/>
          </a:prstGeom>
        </p:spPr>
        <p:txBody>
          <a:bodyPr lIns="0" tIns="0" rIns="0" bIns="0" rtlCol="0" anchor="t">
            <a:spAutoFit/>
          </a:bodyPr>
          <a:lstStyle/>
          <a:p>
            <a:pPr marL="518157" lvl="1" indent="-259078" algn="just">
              <a:lnSpc>
                <a:spcPts val="3359"/>
              </a:lnSpc>
              <a:spcBef>
                <a:spcPct val="0"/>
              </a:spcBef>
              <a:buFont typeface="Arial"/>
              <a:buChar char="•"/>
            </a:pPr>
            <a:r>
              <a:rPr lang="en-US" sz="2399" spc="-47">
                <a:solidFill>
                  <a:srgbClr val="1C191A"/>
                </a:solidFill>
                <a:latin typeface="Lato"/>
                <a:ea typeface="Lato"/>
                <a:cs typeface="Lato"/>
                <a:sym typeface="Lato"/>
              </a:rPr>
              <a:t>Modern cyber-physical and vehicular systems generate h</a:t>
            </a:r>
            <a:r>
              <a:rPr lang="en-US" sz="2399" u="none" strike="noStrike" spc="-47">
                <a:solidFill>
                  <a:srgbClr val="1C191A"/>
                </a:solidFill>
                <a:latin typeface="Lato"/>
                <a:ea typeface="Lato"/>
                <a:cs typeface="Lato"/>
                <a:sym typeface="Lato"/>
              </a:rPr>
              <a:t>igh-frequency sensor data that is predominantly processed in the cloud</a:t>
            </a:r>
          </a:p>
          <a:p>
            <a:pPr marL="518157" lvl="1" indent="-259078" algn="just">
              <a:lnSpc>
                <a:spcPts val="3359"/>
              </a:lnSpc>
              <a:spcBef>
                <a:spcPct val="0"/>
              </a:spcBef>
              <a:buFont typeface="Arial"/>
              <a:buChar char="•"/>
            </a:pPr>
            <a:r>
              <a:rPr lang="en-US" sz="2399" u="none" strike="noStrike" spc="-47">
                <a:solidFill>
                  <a:srgbClr val="1C191A"/>
                </a:solidFill>
                <a:latin typeface="Lato"/>
                <a:ea typeface="Lato"/>
                <a:cs typeface="Lato"/>
                <a:sym typeface="Lato"/>
              </a:rPr>
              <a:t>Cloud-centric monitoring introduces latency, high bandwidth usage, and dependency on continuous network connectivity</a:t>
            </a:r>
          </a:p>
          <a:p>
            <a:pPr marL="518157" lvl="1" indent="-259078" algn="just">
              <a:lnSpc>
                <a:spcPts val="3359"/>
              </a:lnSpc>
              <a:spcBef>
                <a:spcPct val="0"/>
              </a:spcBef>
              <a:buFont typeface="Arial"/>
              <a:buChar char="•"/>
            </a:pPr>
            <a:r>
              <a:rPr lang="en-US" sz="2399" u="none" strike="noStrike" spc="-47">
                <a:solidFill>
                  <a:srgbClr val="1C191A"/>
                </a:solidFill>
                <a:latin typeface="Lato"/>
                <a:ea typeface="Lato"/>
                <a:cs typeface="Lato"/>
                <a:sym typeface="Lato"/>
              </a:rPr>
              <a:t>In safety-critical applications, even minimal delays can lead to serious system failures or irreversible damage</a:t>
            </a:r>
          </a:p>
          <a:p>
            <a:pPr marL="518157" lvl="1" indent="-259078" algn="just">
              <a:lnSpc>
                <a:spcPts val="3359"/>
              </a:lnSpc>
              <a:spcBef>
                <a:spcPct val="0"/>
              </a:spcBef>
              <a:buFont typeface="Arial"/>
              <a:buChar char="•"/>
            </a:pPr>
            <a:r>
              <a:rPr lang="en-US" sz="2399" u="none" strike="noStrike" spc="-47">
                <a:solidFill>
                  <a:srgbClr val="1C191A"/>
                </a:solidFill>
                <a:latin typeface="Lato"/>
                <a:ea typeface="Lato"/>
                <a:cs typeface="Lato"/>
                <a:sym typeface="Lato"/>
              </a:rPr>
              <a:t>Existing monitoring solutions struggle with real-time fault response and fail under poor or no network conditions</a:t>
            </a:r>
          </a:p>
          <a:p>
            <a:pPr marL="518157" lvl="1" indent="-259078" algn="just">
              <a:lnSpc>
                <a:spcPts val="3359"/>
              </a:lnSpc>
              <a:spcBef>
                <a:spcPct val="0"/>
              </a:spcBef>
              <a:buFont typeface="Arial"/>
              <a:buChar char="•"/>
            </a:pPr>
            <a:r>
              <a:rPr lang="en-US" sz="2399" u="none" strike="noStrike" spc="-47">
                <a:solidFill>
                  <a:srgbClr val="1C191A"/>
                </a:solidFill>
                <a:latin typeface="Lato"/>
                <a:ea typeface="Lato"/>
                <a:cs typeface="Lato"/>
                <a:sym typeface="Lato"/>
              </a:rPr>
              <a:t>These limitations highlight the need for a low-latency, resilient, fog-based intelligent monitoring system with local decision-making</a:t>
            </a:r>
          </a:p>
          <a:p>
            <a:pPr marL="0" lvl="0" indent="0" algn="just">
              <a:lnSpc>
                <a:spcPts val="3359"/>
              </a:lnSpc>
              <a:spcBef>
                <a:spcPct val="0"/>
              </a:spcBef>
            </a:pPr>
            <a:endParaRPr lang="en-US" sz="2399" u="none" strike="noStrike" spc="-47">
              <a:solidFill>
                <a:srgbClr val="1C191A"/>
              </a:solidFill>
              <a:latin typeface="Lato"/>
              <a:ea typeface="Lato"/>
              <a:cs typeface="Lato"/>
              <a:sym typeface="Lato"/>
            </a:endParaRPr>
          </a:p>
        </p:txBody>
      </p:sp>
      <p:sp>
        <p:nvSpPr>
          <p:cNvPr id="5" name="TextBox 5"/>
          <p:cNvSpPr txBox="1"/>
          <p:nvPr/>
        </p:nvSpPr>
        <p:spPr>
          <a:xfrm>
            <a:off x="1028700" y="1171575"/>
            <a:ext cx="7486517" cy="1069976"/>
          </a:xfrm>
          <a:prstGeom prst="rect">
            <a:avLst/>
          </a:prstGeom>
        </p:spPr>
        <p:txBody>
          <a:bodyPr lIns="0" tIns="0" rIns="0" bIns="0" rtlCol="0" anchor="t">
            <a:spAutoFit/>
          </a:bodyPr>
          <a:lstStyle/>
          <a:p>
            <a:pPr marL="0" lvl="0" indent="0" algn="l">
              <a:lnSpc>
                <a:spcPts val="8000"/>
              </a:lnSpc>
              <a:spcBef>
                <a:spcPct val="0"/>
              </a:spcBef>
            </a:pPr>
            <a:r>
              <a:rPr lang="en-US" sz="8000" u="none" strike="noStrike">
                <a:solidFill>
                  <a:srgbClr val="253439"/>
                </a:solidFill>
                <a:latin typeface="Lato"/>
                <a:ea typeface="Lato"/>
                <a:cs typeface="Lato"/>
                <a:sym typeface="Lato"/>
              </a:rPr>
              <a:t>Introduction</a:t>
            </a:r>
          </a:p>
        </p:txBody>
      </p:sp>
      <p:sp>
        <p:nvSpPr>
          <p:cNvPr id="6" name="TextBox 6"/>
          <p:cNvSpPr txBox="1"/>
          <p:nvPr/>
        </p:nvSpPr>
        <p:spPr>
          <a:xfrm>
            <a:off x="1221566" y="2798562"/>
            <a:ext cx="7592648" cy="772884"/>
          </a:xfrm>
          <a:prstGeom prst="rect">
            <a:avLst/>
          </a:prstGeom>
        </p:spPr>
        <p:txBody>
          <a:bodyPr lIns="0" tIns="0" rIns="0" bIns="0" rtlCol="0" anchor="t">
            <a:spAutoFit/>
          </a:bodyPr>
          <a:lstStyle/>
          <a:p>
            <a:pPr algn="l">
              <a:lnSpc>
                <a:spcPts val="3079"/>
              </a:lnSpc>
              <a:spcBef>
                <a:spcPct val="0"/>
              </a:spcBef>
            </a:pPr>
            <a:r>
              <a:rPr lang="en-US" sz="2199" b="1" spc="-43">
                <a:solidFill>
                  <a:srgbClr val="000000"/>
                </a:solidFill>
                <a:latin typeface="Lato Bold"/>
                <a:ea typeface="Lato Bold"/>
                <a:cs typeface="Lato Bold"/>
                <a:sym typeface="Lato Bold"/>
              </a:rPr>
              <a:t>Despite advancements in smart monitoring technologies, several critical limitations exist in current cloud-centric systems: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2" name="Group 2"/>
          <p:cNvGrpSpPr/>
          <p:nvPr/>
        </p:nvGrpSpPr>
        <p:grpSpPr>
          <a:xfrm>
            <a:off x="2606168" y="1028700"/>
            <a:ext cx="3982274" cy="4320632"/>
            <a:chOff x="0" y="0"/>
            <a:chExt cx="1073372" cy="1164572"/>
          </a:xfrm>
        </p:grpSpPr>
        <p:sp>
          <p:nvSpPr>
            <p:cNvPr id="3" name="Freeform 3"/>
            <p:cNvSpPr/>
            <p:nvPr/>
          </p:nvSpPr>
          <p:spPr>
            <a:xfrm>
              <a:off x="0" y="0"/>
              <a:ext cx="1073372" cy="1164572"/>
            </a:xfrm>
            <a:custGeom>
              <a:avLst/>
              <a:gdLst/>
              <a:ahLst/>
              <a:cxnLst/>
              <a:rect l="l" t="t" r="r" b="b"/>
              <a:pathLst>
                <a:path w="1073372" h="1164572">
                  <a:moveTo>
                    <a:pt x="99149" y="0"/>
                  </a:moveTo>
                  <a:lnTo>
                    <a:pt x="974223" y="0"/>
                  </a:lnTo>
                  <a:cubicBezTo>
                    <a:pt x="1028981" y="0"/>
                    <a:pt x="1073372" y="44390"/>
                    <a:pt x="1073372" y="99149"/>
                  </a:cubicBezTo>
                  <a:lnTo>
                    <a:pt x="1073372" y="1065423"/>
                  </a:lnTo>
                  <a:cubicBezTo>
                    <a:pt x="1073372" y="1120181"/>
                    <a:pt x="1028981" y="1164572"/>
                    <a:pt x="974223" y="1164572"/>
                  </a:cubicBezTo>
                  <a:lnTo>
                    <a:pt x="99149" y="1164572"/>
                  </a:lnTo>
                  <a:cubicBezTo>
                    <a:pt x="72853" y="1164572"/>
                    <a:pt x="47634" y="1154126"/>
                    <a:pt x="29040" y="1135532"/>
                  </a:cubicBezTo>
                  <a:cubicBezTo>
                    <a:pt x="10446" y="1116938"/>
                    <a:pt x="0" y="1091719"/>
                    <a:pt x="0" y="1065423"/>
                  </a:cubicBezTo>
                  <a:lnTo>
                    <a:pt x="0" y="99149"/>
                  </a:lnTo>
                  <a:cubicBezTo>
                    <a:pt x="0" y="44390"/>
                    <a:pt x="44390" y="0"/>
                    <a:pt x="99149" y="0"/>
                  </a:cubicBezTo>
                  <a:close/>
                </a:path>
              </a:pathLst>
            </a:custGeom>
            <a:solidFill>
              <a:srgbClr val="B9C4C9"/>
            </a:solidFill>
            <a:ln w="95250" cap="rnd">
              <a:solidFill>
                <a:srgbClr val="7C898B"/>
              </a:solidFill>
              <a:prstDash val="solid"/>
              <a:round/>
            </a:ln>
          </p:spPr>
          <p:txBody>
            <a:bodyPr/>
            <a:lstStyle/>
            <a:p>
              <a:endParaRPr lang="en-US"/>
            </a:p>
          </p:txBody>
        </p:sp>
        <p:sp>
          <p:nvSpPr>
            <p:cNvPr id="4" name="TextBox 4"/>
            <p:cNvSpPr txBox="1"/>
            <p:nvPr/>
          </p:nvSpPr>
          <p:spPr>
            <a:xfrm>
              <a:off x="0" y="-38100"/>
              <a:ext cx="1073372" cy="1202672"/>
            </a:xfrm>
            <a:prstGeom prst="rect">
              <a:avLst/>
            </a:prstGeom>
          </p:spPr>
          <p:txBody>
            <a:bodyPr lIns="50800" tIns="50800" rIns="50800" bIns="50800" rtlCol="0" anchor="ctr"/>
            <a:lstStyle/>
            <a:p>
              <a:pPr algn="ctr">
                <a:lnSpc>
                  <a:spcPts val="2799"/>
                </a:lnSpc>
              </a:pPr>
              <a:endParaRPr/>
            </a:p>
          </p:txBody>
        </p:sp>
      </p:grpSp>
      <p:sp>
        <p:nvSpPr>
          <p:cNvPr id="5" name="TextBox 5"/>
          <p:cNvSpPr txBox="1"/>
          <p:nvPr/>
        </p:nvSpPr>
        <p:spPr>
          <a:xfrm>
            <a:off x="8178255" y="-19050"/>
            <a:ext cx="1618193" cy="596873"/>
          </a:xfrm>
          <a:prstGeom prst="rect">
            <a:avLst/>
          </a:prstGeom>
        </p:spPr>
        <p:txBody>
          <a:bodyPr lIns="0" tIns="0" rIns="0" bIns="0" rtlCol="0" anchor="t">
            <a:spAutoFit/>
          </a:bodyPr>
          <a:lstStyle/>
          <a:p>
            <a:pPr algn="ctr">
              <a:lnSpc>
                <a:spcPts val="4899"/>
              </a:lnSpc>
              <a:spcBef>
                <a:spcPct val="0"/>
              </a:spcBef>
            </a:pPr>
            <a:r>
              <a:rPr lang="en-US" sz="3499" b="1" spc="-69">
                <a:solidFill>
                  <a:srgbClr val="000000"/>
                </a:solidFill>
                <a:latin typeface="Lato Bold"/>
                <a:ea typeface="Lato Bold"/>
                <a:cs typeface="Lato Bold"/>
                <a:sym typeface="Lato Bold"/>
              </a:rPr>
              <a:t>Abstract</a:t>
            </a:r>
          </a:p>
        </p:txBody>
      </p:sp>
      <p:sp>
        <p:nvSpPr>
          <p:cNvPr id="6" name="TextBox 6"/>
          <p:cNvSpPr txBox="1"/>
          <p:nvPr/>
        </p:nvSpPr>
        <p:spPr>
          <a:xfrm>
            <a:off x="2912302" y="1438412"/>
            <a:ext cx="4075458" cy="339758"/>
          </a:xfrm>
          <a:prstGeom prst="rect">
            <a:avLst/>
          </a:prstGeom>
        </p:spPr>
        <p:txBody>
          <a:bodyPr lIns="0" tIns="0" rIns="0" bIns="0" rtlCol="0" anchor="t">
            <a:spAutoFit/>
          </a:bodyPr>
          <a:lstStyle/>
          <a:p>
            <a:pPr algn="l">
              <a:lnSpc>
                <a:spcPts val="2799"/>
              </a:lnSpc>
              <a:spcBef>
                <a:spcPct val="0"/>
              </a:spcBef>
            </a:pPr>
            <a:r>
              <a:rPr lang="en-US" sz="1999" b="1" spc="-39">
                <a:solidFill>
                  <a:srgbClr val="000000"/>
                </a:solidFill>
                <a:latin typeface="Lato Bold"/>
                <a:ea typeface="Lato Bold"/>
                <a:cs typeface="Lato Bold"/>
                <a:sym typeface="Lato Bold"/>
              </a:rPr>
              <a:t>Problem 1</a:t>
            </a:r>
          </a:p>
        </p:txBody>
      </p:sp>
      <p:sp>
        <p:nvSpPr>
          <p:cNvPr id="7" name="TextBox 7"/>
          <p:cNvSpPr txBox="1"/>
          <p:nvPr/>
        </p:nvSpPr>
        <p:spPr>
          <a:xfrm>
            <a:off x="2902994" y="1713409"/>
            <a:ext cx="3515018" cy="1163185"/>
          </a:xfrm>
          <a:prstGeom prst="rect">
            <a:avLst/>
          </a:prstGeom>
        </p:spPr>
        <p:txBody>
          <a:bodyPr lIns="0" tIns="0" rIns="0" bIns="0" rtlCol="0" anchor="t">
            <a:spAutoFit/>
          </a:bodyPr>
          <a:lstStyle/>
          <a:p>
            <a:pPr algn="l">
              <a:lnSpc>
                <a:spcPts val="3146"/>
              </a:lnSpc>
              <a:spcBef>
                <a:spcPct val="0"/>
              </a:spcBef>
            </a:pPr>
            <a:r>
              <a:rPr lang="en-US" sz="2247" spc="-44">
                <a:solidFill>
                  <a:srgbClr val="000000"/>
                </a:solidFill>
                <a:latin typeface="Lato"/>
                <a:ea typeface="Lato"/>
                <a:cs typeface="Lato"/>
                <a:sym typeface="Lato"/>
              </a:rPr>
              <a:t>Cloud-centric vehicle monitoring introduces unsafe latency.</a:t>
            </a:r>
          </a:p>
        </p:txBody>
      </p:sp>
      <p:sp>
        <p:nvSpPr>
          <p:cNvPr id="8" name="TextBox 8"/>
          <p:cNvSpPr txBox="1"/>
          <p:nvPr/>
        </p:nvSpPr>
        <p:spPr>
          <a:xfrm>
            <a:off x="2912302" y="3099096"/>
            <a:ext cx="3982274" cy="332861"/>
          </a:xfrm>
          <a:prstGeom prst="rect">
            <a:avLst/>
          </a:prstGeom>
        </p:spPr>
        <p:txBody>
          <a:bodyPr lIns="0" tIns="0" rIns="0" bIns="0" rtlCol="0" anchor="t">
            <a:spAutoFit/>
          </a:bodyPr>
          <a:lstStyle/>
          <a:p>
            <a:pPr algn="l">
              <a:lnSpc>
                <a:spcPts val="2735"/>
              </a:lnSpc>
              <a:spcBef>
                <a:spcPct val="0"/>
              </a:spcBef>
            </a:pPr>
            <a:r>
              <a:rPr lang="en-US" sz="1954" b="1" spc="-39">
                <a:solidFill>
                  <a:srgbClr val="000000"/>
                </a:solidFill>
                <a:latin typeface="Lato Bold"/>
                <a:ea typeface="Lato Bold"/>
                <a:cs typeface="Lato Bold"/>
                <a:sym typeface="Lato Bold"/>
              </a:rPr>
              <a:t>Our Solution</a:t>
            </a:r>
          </a:p>
        </p:txBody>
      </p:sp>
      <p:sp>
        <p:nvSpPr>
          <p:cNvPr id="9" name="TextBox 9"/>
          <p:cNvSpPr txBox="1"/>
          <p:nvPr/>
        </p:nvSpPr>
        <p:spPr>
          <a:xfrm>
            <a:off x="2902994" y="3412254"/>
            <a:ext cx="3515018" cy="1554066"/>
          </a:xfrm>
          <a:prstGeom prst="rect">
            <a:avLst/>
          </a:prstGeom>
        </p:spPr>
        <p:txBody>
          <a:bodyPr lIns="0" tIns="0" rIns="0" bIns="0" rtlCol="0" anchor="t">
            <a:spAutoFit/>
          </a:bodyPr>
          <a:lstStyle/>
          <a:p>
            <a:pPr algn="l">
              <a:lnSpc>
                <a:spcPts val="3146"/>
              </a:lnSpc>
              <a:spcBef>
                <a:spcPct val="0"/>
              </a:spcBef>
            </a:pPr>
            <a:r>
              <a:rPr lang="en-US" sz="2247" u="sng" spc="-44">
                <a:solidFill>
                  <a:srgbClr val="000000"/>
                </a:solidFill>
                <a:latin typeface="Lato"/>
                <a:ea typeface="Lato"/>
                <a:cs typeface="Lato"/>
                <a:sym typeface="Lato"/>
              </a:rPr>
              <a:t>Fog-Adaptive Vehicular Control Loop (FAVCL): </a:t>
            </a:r>
            <a:r>
              <a:rPr lang="en-US" sz="2247" spc="-44">
                <a:solidFill>
                  <a:srgbClr val="000000"/>
                </a:solidFill>
                <a:latin typeface="Lato"/>
                <a:ea typeface="Lato"/>
                <a:cs typeface="Lato"/>
                <a:sym typeface="Lato"/>
              </a:rPr>
              <a:t>Enables local, real-time decision-making</a:t>
            </a:r>
          </a:p>
        </p:txBody>
      </p:sp>
      <p:grpSp>
        <p:nvGrpSpPr>
          <p:cNvPr id="10" name="Group 10"/>
          <p:cNvGrpSpPr/>
          <p:nvPr/>
        </p:nvGrpSpPr>
        <p:grpSpPr>
          <a:xfrm>
            <a:off x="7157711" y="1028700"/>
            <a:ext cx="3982274" cy="4320632"/>
            <a:chOff x="0" y="0"/>
            <a:chExt cx="1073372" cy="1164572"/>
          </a:xfrm>
        </p:grpSpPr>
        <p:sp>
          <p:nvSpPr>
            <p:cNvPr id="11" name="Freeform 11"/>
            <p:cNvSpPr/>
            <p:nvPr/>
          </p:nvSpPr>
          <p:spPr>
            <a:xfrm>
              <a:off x="0" y="0"/>
              <a:ext cx="1073372" cy="1164572"/>
            </a:xfrm>
            <a:custGeom>
              <a:avLst/>
              <a:gdLst/>
              <a:ahLst/>
              <a:cxnLst/>
              <a:rect l="l" t="t" r="r" b="b"/>
              <a:pathLst>
                <a:path w="1073372" h="1164572">
                  <a:moveTo>
                    <a:pt x="99149" y="0"/>
                  </a:moveTo>
                  <a:lnTo>
                    <a:pt x="974223" y="0"/>
                  </a:lnTo>
                  <a:cubicBezTo>
                    <a:pt x="1028981" y="0"/>
                    <a:pt x="1073372" y="44390"/>
                    <a:pt x="1073372" y="99149"/>
                  </a:cubicBezTo>
                  <a:lnTo>
                    <a:pt x="1073372" y="1065423"/>
                  </a:lnTo>
                  <a:cubicBezTo>
                    <a:pt x="1073372" y="1120181"/>
                    <a:pt x="1028981" y="1164572"/>
                    <a:pt x="974223" y="1164572"/>
                  </a:cubicBezTo>
                  <a:lnTo>
                    <a:pt x="99149" y="1164572"/>
                  </a:lnTo>
                  <a:cubicBezTo>
                    <a:pt x="72853" y="1164572"/>
                    <a:pt x="47634" y="1154126"/>
                    <a:pt x="29040" y="1135532"/>
                  </a:cubicBezTo>
                  <a:cubicBezTo>
                    <a:pt x="10446" y="1116938"/>
                    <a:pt x="0" y="1091719"/>
                    <a:pt x="0" y="1065423"/>
                  </a:cubicBezTo>
                  <a:lnTo>
                    <a:pt x="0" y="99149"/>
                  </a:lnTo>
                  <a:cubicBezTo>
                    <a:pt x="0" y="44390"/>
                    <a:pt x="44390" y="0"/>
                    <a:pt x="99149" y="0"/>
                  </a:cubicBezTo>
                  <a:close/>
                </a:path>
              </a:pathLst>
            </a:custGeom>
            <a:solidFill>
              <a:srgbClr val="B9C4C9"/>
            </a:solidFill>
            <a:ln w="95250" cap="rnd">
              <a:solidFill>
                <a:srgbClr val="7C898B"/>
              </a:solidFill>
              <a:prstDash val="solid"/>
              <a:round/>
            </a:ln>
          </p:spPr>
          <p:txBody>
            <a:bodyPr/>
            <a:lstStyle/>
            <a:p>
              <a:endParaRPr lang="en-US"/>
            </a:p>
          </p:txBody>
        </p:sp>
        <p:sp>
          <p:nvSpPr>
            <p:cNvPr id="12" name="TextBox 12"/>
            <p:cNvSpPr txBox="1"/>
            <p:nvPr/>
          </p:nvSpPr>
          <p:spPr>
            <a:xfrm>
              <a:off x="0" y="-38100"/>
              <a:ext cx="1073372" cy="1202672"/>
            </a:xfrm>
            <a:prstGeom prst="rect">
              <a:avLst/>
            </a:prstGeom>
          </p:spPr>
          <p:txBody>
            <a:bodyPr lIns="50800" tIns="50800" rIns="50800" bIns="50800" rtlCol="0" anchor="ctr"/>
            <a:lstStyle/>
            <a:p>
              <a:pPr algn="ctr">
                <a:lnSpc>
                  <a:spcPts val="2799"/>
                </a:lnSpc>
              </a:pPr>
              <a:endParaRPr/>
            </a:p>
          </p:txBody>
        </p:sp>
      </p:grpSp>
      <p:sp>
        <p:nvSpPr>
          <p:cNvPr id="13" name="TextBox 13"/>
          <p:cNvSpPr txBox="1"/>
          <p:nvPr/>
        </p:nvSpPr>
        <p:spPr>
          <a:xfrm>
            <a:off x="7463845" y="1421276"/>
            <a:ext cx="4075458" cy="339758"/>
          </a:xfrm>
          <a:prstGeom prst="rect">
            <a:avLst/>
          </a:prstGeom>
        </p:spPr>
        <p:txBody>
          <a:bodyPr lIns="0" tIns="0" rIns="0" bIns="0" rtlCol="0" anchor="t">
            <a:spAutoFit/>
          </a:bodyPr>
          <a:lstStyle/>
          <a:p>
            <a:pPr algn="l">
              <a:lnSpc>
                <a:spcPts val="2799"/>
              </a:lnSpc>
              <a:spcBef>
                <a:spcPct val="0"/>
              </a:spcBef>
            </a:pPr>
            <a:r>
              <a:rPr lang="en-US" sz="1999" b="1" spc="-39">
                <a:solidFill>
                  <a:srgbClr val="000000"/>
                </a:solidFill>
                <a:latin typeface="Lato Bold"/>
                <a:ea typeface="Lato Bold"/>
                <a:cs typeface="Lato Bold"/>
                <a:sym typeface="Lato Bold"/>
              </a:rPr>
              <a:t>Problem 2</a:t>
            </a:r>
          </a:p>
        </p:txBody>
      </p:sp>
      <p:sp>
        <p:nvSpPr>
          <p:cNvPr id="14" name="TextBox 14"/>
          <p:cNvSpPr txBox="1"/>
          <p:nvPr/>
        </p:nvSpPr>
        <p:spPr>
          <a:xfrm>
            <a:off x="7454537" y="1713409"/>
            <a:ext cx="3515018" cy="1163185"/>
          </a:xfrm>
          <a:prstGeom prst="rect">
            <a:avLst/>
          </a:prstGeom>
        </p:spPr>
        <p:txBody>
          <a:bodyPr lIns="0" tIns="0" rIns="0" bIns="0" rtlCol="0" anchor="t">
            <a:spAutoFit/>
          </a:bodyPr>
          <a:lstStyle/>
          <a:p>
            <a:pPr algn="l">
              <a:lnSpc>
                <a:spcPts val="3146"/>
              </a:lnSpc>
              <a:spcBef>
                <a:spcPct val="0"/>
              </a:spcBef>
            </a:pPr>
            <a:r>
              <a:rPr lang="en-US" sz="2247" spc="-44">
                <a:solidFill>
                  <a:srgbClr val="000000"/>
                </a:solidFill>
                <a:latin typeface="Lato"/>
                <a:ea typeface="Lato"/>
                <a:cs typeface="Lato"/>
                <a:sym typeface="Lato"/>
              </a:rPr>
              <a:t>High bandwidth usage due to continuous raw data streaming.</a:t>
            </a:r>
          </a:p>
        </p:txBody>
      </p:sp>
      <p:sp>
        <p:nvSpPr>
          <p:cNvPr id="15" name="TextBox 15"/>
          <p:cNvSpPr txBox="1"/>
          <p:nvPr/>
        </p:nvSpPr>
        <p:spPr>
          <a:xfrm>
            <a:off x="7463845" y="3099096"/>
            <a:ext cx="3982274" cy="332861"/>
          </a:xfrm>
          <a:prstGeom prst="rect">
            <a:avLst/>
          </a:prstGeom>
        </p:spPr>
        <p:txBody>
          <a:bodyPr lIns="0" tIns="0" rIns="0" bIns="0" rtlCol="0" anchor="t">
            <a:spAutoFit/>
          </a:bodyPr>
          <a:lstStyle/>
          <a:p>
            <a:pPr algn="l">
              <a:lnSpc>
                <a:spcPts val="2735"/>
              </a:lnSpc>
              <a:spcBef>
                <a:spcPct val="0"/>
              </a:spcBef>
            </a:pPr>
            <a:r>
              <a:rPr lang="en-US" sz="1954" b="1" spc="-39">
                <a:solidFill>
                  <a:srgbClr val="000000"/>
                </a:solidFill>
                <a:latin typeface="Lato Bold"/>
                <a:ea typeface="Lato Bold"/>
                <a:cs typeface="Lato Bold"/>
                <a:sym typeface="Lato Bold"/>
              </a:rPr>
              <a:t>Our Solution</a:t>
            </a:r>
          </a:p>
        </p:txBody>
      </p:sp>
      <p:sp>
        <p:nvSpPr>
          <p:cNvPr id="16" name="TextBox 16"/>
          <p:cNvSpPr txBox="1"/>
          <p:nvPr/>
        </p:nvSpPr>
        <p:spPr>
          <a:xfrm>
            <a:off x="7454537" y="3412254"/>
            <a:ext cx="3515018" cy="1163185"/>
          </a:xfrm>
          <a:prstGeom prst="rect">
            <a:avLst/>
          </a:prstGeom>
        </p:spPr>
        <p:txBody>
          <a:bodyPr lIns="0" tIns="0" rIns="0" bIns="0" rtlCol="0" anchor="t">
            <a:spAutoFit/>
          </a:bodyPr>
          <a:lstStyle/>
          <a:p>
            <a:pPr algn="l">
              <a:lnSpc>
                <a:spcPts val="3146"/>
              </a:lnSpc>
              <a:spcBef>
                <a:spcPct val="0"/>
              </a:spcBef>
            </a:pPr>
            <a:r>
              <a:rPr lang="en-US" sz="2247" u="sng" spc="-44">
                <a:solidFill>
                  <a:srgbClr val="000000"/>
                </a:solidFill>
                <a:latin typeface="Lato"/>
                <a:ea typeface="Lato"/>
                <a:cs typeface="Lato"/>
                <a:sym typeface="Lato"/>
              </a:rPr>
              <a:t>On-board Vehicular Fog Node </a:t>
            </a:r>
            <a:r>
              <a:rPr lang="en-US" sz="2247" spc="-44">
                <a:solidFill>
                  <a:srgbClr val="000000"/>
                </a:solidFill>
                <a:latin typeface="Lato"/>
                <a:ea typeface="Lato"/>
                <a:cs typeface="Lato"/>
                <a:sym typeface="Lato"/>
              </a:rPr>
              <a:t>enables millisecond-level response</a:t>
            </a:r>
          </a:p>
        </p:txBody>
      </p:sp>
      <p:grpSp>
        <p:nvGrpSpPr>
          <p:cNvPr id="17" name="Group 17"/>
          <p:cNvGrpSpPr/>
          <p:nvPr/>
        </p:nvGrpSpPr>
        <p:grpSpPr>
          <a:xfrm>
            <a:off x="11706721" y="1028700"/>
            <a:ext cx="3982274" cy="4320632"/>
            <a:chOff x="0" y="0"/>
            <a:chExt cx="1073372" cy="1164572"/>
          </a:xfrm>
        </p:grpSpPr>
        <p:sp>
          <p:nvSpPr>
            <p:cNvPr id="18" name="Freeform 18"/>
            <p:cNvSpPr/>
            <p:nvPr/>
          </p:nvSpPr>
          <p:spPr>
            <a:xfrm>
              <a:off x="0" y="0"/>
              <a:ext cx="1073372" cy="1164572"/>
            </a:xfrm>
            <a:custGeom>
              <a:avLst/>
              <a:gdLst/>
              <a:ahLst/>
              <a:cxnLst/>
              <a:rect l="l" t="t" r="r" b="b"/>
              <a:pathLst>
                <a:path w="1073372" h="1164572">
                  <a:moveTo>
                    <a:pt x="99149" y="0"/>
                  </a:moveTo>
                  <a:lnTo>
                    <a:pt x="974223" y="0"/>
                  </a:lnTo>
                  <a:cubicBezTo>
                    <a:pt x="1028981" y="0"/>
                    <a:pt x="1073372" y="44390"/>
                    <a:pt x="1073372" y="99149"/>
                  </a:cubicBezTo>
                  <a:lnTo>
                    <a:pt x="1073372" y="1065423"/>
                  </a:lnTo>
                  <a:cubicBezTo>
                    <a:pt x="1073372" y="1120181"/>
                    <a:pt x="1028981" y="1164572"/>
                    <a:pt x="974223" y="1164572"/>
                  </a:cubicBezTo>
                  <a:lnTo>
                    <a:pt x="99149" y="1164572"/>
                  </a:lnTo>
                  <a:cubicBezTo>
                    <a:pt x="72853" y="1164572"/>
                    <a:pt x="47634" y="1154126"/>
                    <a:pt x="29040" y="1135532"/>
                  </a:cubicBezTo>
                  <a:cubicBezTo>
                    <a:pt x="10446" y="1116938"/>
                    <a:pt x="0" y="1091719"/>
                    <a:pt x="0" y="1065423"/>
                  </a:cubicBezTo>
                  <a:lnTo>
                    <a:pt x="0" y="99149"/>
                  </a:lnTo>
                  <a:cubicBezTo>
                    <a:pt x="0" y="44390"/>
                    <a:pt x="44390" y="0"/>
                    <a:pt x="99149" y="0"/>
                  </a:cubicBezTo>
                  <a:close/>
                </a:path>
              </a:pathLst>
            </a:custGeom>
            <a:solidFill>
              <a:srgbClr val="B9C4C9"/>
            </a:solidFill>
            <a:ln w="95250" cap="rnd">
              <a:solidFill>
                <a:srgbClr val="7C898B"/>
              </a:solidFill>
              <a:prstDash val="solid"/>
              <a:round/>
            </a:ln>
          </p:spPr>
          <p:txBody>
            <a:bodyPr/>
            <a:lstStyle/>
            <a:p>
              <a:endParaRPr lang="en-US"/>
            </a:p>
          </p:txBody>
        </p:sp>
        <p:sp>
          <p:nvSpPr>
            <p:cNvPr id="19" name="TextBox 19"/>
            <p:cNvSpPr txBox="1"/>
            <p:nvPr/>
          </p:nvSpPr>
          <p:spPr>
            <a:xfrm>
              <a:off x="0" y="-38100"/>
              <a:ext cx="1073372" cy="1202672"/>
            </a:xfrm>
            <a:prstGeom prst="rect">
              <a:avLst/>
            </a:prstGeom>
          </p:spPr>
          <p:txBody>
            <a:bodyPr lIns="50800" tIns="50800" rIns="50800" bIns="50800" rtlCol="0" anchor="ctr"/>
            <a:lstStyle/>
            <a:p>
              <a:pPr algn="ctr">
                <a:lnSpc>
                  <a:spcPts val="2799"/>
                </a:lnSpc>
              </a:pPr>
              <a:endParaRPr/>
            </a:p>
          </p:txBody>
        </p:sp>
      </p:grpSp>
      <p:sp>
        <p:nvSpPr>
          <p:cNvPr id="20" name="TextBox 20"/>
          <p:cNvSpPr txBox="1"/>
          <p:nvPr/>
        </p:nvSpPr>
        <p:spPr>
          <a:xfrm>
            <a:off x="12015553" y="1421276"/>
            <a:ext cx="4075458" cy="339758"/>
          </a:xfrm>
          <a:prstGeom prst="rect">
            <a:avLst/>
          </a:prstGeom>
        </p:spPr>
        <p:txBody>
          <a:bodyPr lIns="0" tIns="0" rIns="0" bIns="0" rtlCol="0" anchor="t">
            <a:spAutoFit/>
          </a:bodyPr>
          <a:lstStyle/>
          <a:p>
            <a:pPr algn="l">
              <a:lnSpc>
                <a:spcPts val="2799"/>
              </a:lnSpc>
              <a:spcBef>
                <a:spcPct val="0"/>
              </a:spcBef>
            </a:pPr>
            <a:r>
              <a:rPr lang="en-US" sz="1999" b="1" spc="-39">
                <a:solidFill>
                  <a:srgbClr val="000000"/>
                </a:solidFill>
                <a:latin typeface="Lato Bold"/>
                <a:ea typeface="Lato Bold"/>
                <a:cs typeface="Lato Bold"/>
                <a:sym typeface="Lato Bold"/>
              </a:rPr>
              <a:t>Problem 3</a:t>
            </a:r>
          </a:p>
        </p:txBody>
      </p:sp>
      <p:sp>
        <p:nvSpPr>
          <p:cNvPr id="21" name="TextBox 21"/>
          <p:cNvSpPr txBox="1"/>
          <p:nvPr/>
        </p:nvSpPr>
        <p:spPr>
          <a:xfrm>
            <a:off x="12003547" y="1718693"/>
            <a:ext cx="3515018" cy="1163185"/>
          </a:xfrm>
          <a:prstGeom prst="rect">
            <a:avLst/>
          </a:prstGeom>
        </p:spPr>
        <p:txBody>
          <a:bodyPr lIns="0" tIns="0" rIns="0" bIns="0" rtlCol="0" anchor="t">
            <a:spAutoFit/>
          </a:bodyPr>
          <a:lstStyle/>
          <a:p>
            <a:pPr algn="l">
              <a:lnSpc>
                <a:spcPts val="3146"/>
              </a:lnSpc>
              <a:spcBef>
                <a:spcPct val="0"/>
              </a:spcBef>
            </a:pPr>
            <a:r>
              <a:rPr lang="en-US" sz="2247" spc="-44">
                <a:solidFill>
                  <a:srgbClr val="000000"/>
                </a:solidFill>
                <a:latin typeface="Lato"/>
                <a:ea typeface="Lato"/>
                <a:cs typeface="Lato"/>
                <a:sym typeface="Lato"/>
              </a:rPr>
              <a:t>Failure of monitoring functions during network outages.</a:t>
            </a:r>
          </a:p>
        </p:txBody>
      </p:sp>
      <p:sp>
        <p:nvSpPr>
          <p:cNvPr id="22" name="TextBox 22"/>
          <p:cNvSpPr txBox="1"/>
          <p:nvPr/>
        </p:nvSpPr>
        <p:spPr>
          <a:xfrm>
            <a:off x="12012854" y="3104380"/>
            <a:ext cx="3982274" cy="332861"/>
          </a:xfrm>
          <a:prstGeom prst="rect">
            <a:avLst/>
          </a:prstGeom>
        </p:spPr>
        <p:txBody>
          <a:bodyPr lIns="0" tIns="0" rIns="0" bIns="0" rtlCol="0" anchor="t">
            <a:spAutoFit/>
          </a:bodyPr>
          <a:lstStyle/>
          <a:p>
            <a:pPr algn="l">
              <a:lnSpc>
                <a:spcPts val="2735"/>
              </a:lnSpc>
              <a:spcBef>
                <a:spcPct val="0"/>
              </a:spcBef>
            </a:pPr>
            <a:r>
              <a:rPr lang="en-US" sz="1954" b="1" spc="-39">
                <a:solidFill>
                  <a:srgbClr val="000000"/>
                </a:solidFill>
                <a:latin typeface="Lato Bold"/>
                <a:ea typeface="Lato Bold"/>
                <a:cs typeface="Lato Bold"/>
                <a:sym typeface="Lato Bold"/>
              </a:rPr>
              <a:t>Our Solution</a:t>
            </a:r>
          </a:p>
        </p:txBody>
      </p:sp>
      <p:sp>
        <p:nvSpPr>
          <p:cNvPr id="23" name="TextBox 23"/>
          <p:cNvSpPr txBox="1"/>
          <p:nvPr/>
        </p:nvSpPr>
        <p:spPr>
          <a:xfrm>
            <a:off x="12003547" y="3417538"/>
            <a:ext cx="3515018" cy="1554066"/>
          </a:xfrm>
          <a:prstGeom prst="rect">
            <a:avLst/>
          </a:prstGeom>
        </p:spPr>
        <p:txBody>
          <a:bodyPr lIns="0" tIns="0" rIns="0" bIns="0" rtlCol="0" anchor="t">
            <a:spAutoFit/>
          </a:bodyPr>
          <a:lstStyle/>
          <a:p>
            <a:pPr algn="l">
              <a:lnSpc>
                <a:spcPts val="3146"/>
              </a:lnSpc>
              <a:spcBef>
                <a:spcPct val="0"/>
              </a:spcBef>
            </a:pPr>
            <a:r>
              <a:rPr lang="en-US" sz="2247" u="sng" spc="-44">
                <a:solidFill>
                  <a:srgbClr val="000000"/>
                </a:solidFill>
                <a:latin typeface="Lato"/>
                <a:ea typeface="Lato"/>
                <a:cs typeface="Lato"/>
                <a:sym typeface="Lato"/>
              </a:rPr>
              <a:t>Non-Intrusive Vehicular Load Monitoring (NIVLM): </a:t>
            </a:r>
            <a:r>
              <a:rPr lang="en-US" sz="2247" spc="-44">
                <a:solidFill>
                  <a:srgbClr val="000000"/>
                </a:solidFill>
                <a:latin typeface="Lato"/>
                <a:ea typeface="Lato"/>
                <a:cs typeface="Lato"/>
                <a:sym typeface="Lato"/>
              </a:rPr>
              <a:t>Analyzes power-line harmonics for system health</a:t>
            </a:r>
          </a:p>
        </p:txBody>
      </p:sp>
      <p:grpSp>
        <p:nvGrpSpPr>
          <p:cNvPr id="24" name="Group 24"/>
          <p:cNvGrpSpPr/>
          <p:nvPr/>
        </p:nvGrpSpPr>
        <p:grpSpPr>
          <a:xfrm>
            <a:off x="7156445" y="5545788"/>
            <a:ext cx="3982274" cy="4320632"/>
            <a:chOff x="0" y="0"/>
            <a:chExt cx="1073372" cy="1164572"/>
          </a:xfrm>
        </p:grpSpPr>
        <p:sp>
          <p:nvSpPr>
            <p:cNvPr id="25" name="Freeform 25"/>
            <p:cNvSpPr/>
            <p:nvPr/>
          </p:nvSpPr>
          <p:spPr>
            <a:xfrm>
              <a:off x="0" y="0"/>
              <a:ext cx="1073372" cy="1164572"/>
            </a:xfrm>
            <a:custGeom>
              <a:avLst/>
              <a:gdLst/>
              <a:ahLst/>
              <a:cxnLst/>
              <a:rect l="l" t="t" r="r" b="b"/>
              <a:pathLst>
                <a:path w="1073372" h="1164572">
                  <a:moveTo>
                    <a:pt x="99149" y="0"/>
                  </a:moveTo>
                  <a:lnTo>
                    <a:pt x="974223" y="0"/>
                  </a:lnTo>
                  <a:cubicBezTo>
                    <a:pt x="1028981" y="0"/>
                    <a:pt x="1073372" y="44390"/>
                    <a:pt x="1073372" y="99149"/>
                  </a:cubicBezTo>
                  <a:lnTo>
                    <a:pt x="1073372" y="1065423"/>
                  </a:lnTo>
                  <a:cubicBezTo>
                    <a:pt x="1073372" y="1120181"/>
                    <a:pt x="1028981" y="1164572"/>
                    <a:pt x="974223" y="1164572"/>
                  </a:cubicBezTo>
                  <a:lnTo>
                    <a:pt x="99149" y="1164572"/>
                  </a:lnTo>
                  <a:cubicBezTo>
                    <a:pt x="72853" y="1164572"/>
                    <a:pt x="47634" y="1154126"/>
                    <a:pt x="29040" y="1135532"/>
                  </a:cubicBezTo>
                  <a:cubicBezTo>
                    <a:pt x="10446" y="1116938"/>
                    <a:pt x="0" y="1091719"/>
                    <a:pt x="0" y="1065423"/>
                  </a:cubicBezTo>
                  <a:lnTo>
                    <a:pt x="0" y="99149"/>
                  </a:lnTo>
                  <a:cubicBezTo>
                    <a:pt x="0" y="44390"/>
                    <a:pt x="44390" y="0"/>
                    <a:pt x="99149" y="0"/>
                  </a:cubicBezTo>
                  <a:close/>
                </a:path>
              </a:pathLst>
            </a:custGeom>
            <a:solidFill>
              <a:srgbClr val="B9C4C9"/>
            </a:solidFill>
            <a:ln w="95250" cap="rnd">
              <a:solidFill>
                <a:srgbClr val="7C898B"/>
              </a:solidFill>
              <a:prstDash val="solid"/>
              <a:round/>
            </a:ln>
          </p:spPr>
          <p:txBody>
            <a:bodyPr/>
            <a:lstStyle/>
            <a:p>
              <a:endParaRPr lang="en-US"/>
            </a:p>
          </p:txBody>
        </p:sp>
        <p:sp>
          <p:nvSpPr>
            <p:cNvPr id="26" name="TextBox 26"/>
            <p:cNvSpPr txBox="1"/>
            <p:nvPr/>
          </p:nvSpPr>
          <p:spPr>
            <a:xfrm>
              <a:off x="0" y="-38100"/>
              <a:ext cx="1073372" cy="1202672"/>
            </a:xfrm>
            <a:prstGeom prst="rect">
              <a:avLst/>
            </a:prstGeom>
          </p:spPr>
          <p:txBody>
            <a:bodyPr lIns="50800" tIns="50800" rIns="50800" bIns="50800" rtlCol="0" anchor="ctr"/>
            <a:lstStyle/>
            <a:p>
              <a:pPr algn="ctr">
                <a:lnSpc>
                  <a:spcPts val="2799"/>
                </a:lnSpc>
              </a:pPr>
              <a:endParaRPr/>
            </a:p>
          </p:txBody>
        </p:sp>
      </p:grpSp>
      <p:sp>
        <p:nvSpPr>
          <p:cNvPr id="27" name="TextBox 27"/>
          <p:cNvSpPr txBox="1"/>
          <p:nvPr/>
        </p:nvSpPr>
        <p:spPr>
          <a:xfrm>
            <a:off x="7462578" y="5950545"/>
            <a:ext cx="3982274" cy="332861"/>
          </a:xfrm>
          <a:prstGeom prst="rect">
            <a:avLst/>
          </a:prstGeom>
        </p:spPr>
        <p:txBody>
          <a:bodyPr lIns="0" tIns="0" rIns="0" bIns="0" rtlCol="0" anchor="t">
            <a:spAutoFit/>
          </a:bodyPr>
          <a:lstStyle/>
          <a:p>
            <a:pPr algn="l">
              <a:lnSpc>
                <a:spcPts val="2735"/>
              </a:lnSpc>
              <a:spcBef>
                <a:spcPct val="0"/>
              </a:spcBef>
            </a:pPr>
            <a:r>
              <a:rPr lang="en-US" sz="1954" b="1" spc="-39">
                <a:solidFill>
                  <a:srgbClr val="000000"/>
                </a:solidFill>
                <a:latin typeface="Lato Bold"/>
                <a:ea typeface="Lato Bold"/>
                <a:cs typeface="Lato Bold"/>
                <a:sym typeface="Lato Bold"/>
              </a:rPr>
              <a:t>Problem 4</a:t>
            </a:r>
          </a:p>
        </p:txBody>
      </p:sp>
      <p:sp>
        <p:nvSpPr>
          <p:cNvPr id="28" name="TextBox 28"/>
          <p:cNvSpPr txBox="1"/>
          <p:nvPr/>
        </p:nvSpPr>
        <p:spPr>
          <a:xfrm>
            <a:off x="7453271" y="6235782"/>
            <a:ext cx="3515018" cy="1163185"/>
          </a:xfrm>
          <a:prstGeom prst="rect">
            <a:avLst/>
          </a:prstGeom>
        </p:spPr>
        <p:txBody>
          <a:bodyPr lIns="0" tIns="0" rIns="0" bIns="0" rtlCol="0" anchor="t">
            <a:spAutoFit/>
          </a:bodyPr>
          <a:lstStyle/>
          <a:p>
            <a:pPr algn="l">
              <a:lnSpc>
                <a:spcPts val="3146"/>
              </a:lnSpc>
              <a:spcBef>
                <a:spcPct val="0"/>
              </a:spcBef>
            </a:pPr>
            <a:r>
              <a:rPr lang="en-US" sz="2247" spc="-44">
                <a:solidFill>
                  <a:srgbClr val="000000"/>
                </a:solidFill>
                <a:latin typeface="Lato"/>
                <a:ea typeface="Lato"/>
                <a:cs typeface="Lato"/>
                <a:sym typeface="Lato"/>
              </a:rPr>
              <a:t>Delayed response in safety-critical events (brakes, engine, battery)</a:t>
            </a:r>
          </a:p>
        </p:txBody>
      </p:sp>
      <p:sp>
        <p:nvSpPr>
          <p:cNvPr id="29" name="TextBox 29"/>
          <p:cNvSpPr txBox="1"/>
          <p:nvPr/>
        </p:nvSpPr>
        <p:spPr>
          <a:xfrm>
            <a:off x="7462578" y="7621468"/>
            <a:ext cx="3982274" cy="332861"/>
          </a:xfrm>
          <a:prstGeom prst="rect">
            <a:avLst/>
          </a:prstGeom>
        </p:spPr>
        <p:txBody>
          <a:bodyPr lIns="0" tIns="0" rIns="0" bIns="0" rtlCol="0" anchor="t">
            <a:spAutoFit/>
          </a:bodyPr>
          <a:lstStyle/>
          <a:p>
            <a:pPr algn="l">
              <a:lnSpc>
                <a:spcPts val="2735"/>
              </a:lnSpc>
              <a:spcBef>
                <a:spcPct val="0"/>
              </a:spcBef>
            </a:pPr>
            <a:r>
              <a:rPr lang="en-US" sz="1954" b="1" spc="-39">
                <a:solidFill>
                  <a:srgbClr val="000000"/>
                </a:solidFill>
                <a:latin typeface="Lato Bold"/>
                <a:ea typeface="Lato Bold"/>
                <a:cs typeface="Lato Bold"/>
                <a:sym typeface="Lato Bold"/>
              </a:rPr>
              <a:t>Our Solution</a:t>
            </a:r>
          </a:p>
        </p:txBody>
      </p:sp>
      <p:sp>
        <p:nvSpPr>
          <p:cNvPr id="30" name="TextBox 30"/>
          <p:cNvSpPr txBox="1"/>
          <p:nvPr/>
        </p:nvSpPr>
        <p:spPr>
          <a:xfrm>
            <a:off x="7453271" y="7934626"/>
            <a:ext cx="3515018" cy="1554066"/>
          </a:xfrm>
          <a:prstGeom prst="rect">
            <a:avLst/>
          </a:prstGeom>
        </p:spPr>
        <p:txBody>
          <a:bodyPr lIns="0" tIns="0" rIns="0" bIns="0" rtlCol="0" anchor="t">
            <a:spAutoFit/>
          </a:bodyPr>
          <a:lstStyle/>
          <a:p>
            <a:pPr algn="l">
              <a:lnSpc>
                <a:spcPts val="3146"/>
              </a:lnSpc>
              <a:spcBef>
                <a:spcPct val="0"/>
              </a:spcBef>
            </a:pPr>
            <a:r>
              <a:rPr lang="en-US" sz="2247" u="sng" spc="-44">
                <a:solidFill>
                  <a:srgbClr val="000000"/>
                </a:solidFill>
                <a:latin typeface="Lato"/>
                <a:ea typeface="Lato"/>
                <a:cs typeface="Lato"/>
                <a:sym typeface="Lato"/>
              </a:rPr>
              <a:t>AI Fault Disaggregation: </a:t>
            </a:r>
            <a:r>
              <a:rPr lang="en-US" sz="2247" spc="-44">
                <a:solidFill>
                  <a:srgbClr val="000000"/>
                </a:solidFill>
                <a:latin typeface="Lato"/>
                <a:ea typeface="Lato"/>
                <a:cs typeface="Lato"/>
                <a:sym typeface="Lato"/>
              </a:rPr>
              <a:t>Identifies component-level issues with ~85% fewer sensors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3225350"/>
          <a:ext cx="16230600" cy="6648449"/>
        </p:xfrm>
        <a:graphic>
          <a:graphicData uri="http://schemas.openxmlformats.org/drawingml/2006/table">
            <a:tbl>
              <a:tblPr/>
              <a:tblGrid>
                <a:gridCol w="4057650">
                  <a:extLst>
                    <a:ext uri="{9D8B030D-6E8A-4147-A177-3AD203B41FA5}">
                      <a16:colId xmlns:a16="http://schemas.microsoft.com/office/drawing/2014/main" val="20000"/>
                    </a:ext>
                  </a:extLst>
                </a:gridCol>
                <a:gridCol w="4057650">
                  <a:extLst>
                    <a:ext uri="{9D8B030D-6E8A-4147-A177-3AD203B41FA5}">
                      <a16:colId xmlns:a16="http://schemas.microsoft.com/office/drawing/2014/main" val="20001"/>
                    </a:ext>
                  </a:extLst>
                </a:gridCol>
                <a:gridCol w="4057650">
                  <a:extLst>
                    <a:ext uri="{9D8B030D-6E8A-4147-A177-3AD203B41FA5}">
                      <a16:colId xmlns:a16="http://schemas.microsoft.com/office/drawing/2014/main" val="20002"/>
                    </a:ext>
                  </a:extLst>
                </a:gridCol>
                <a:gridCol w="4057650">
                  <a:extLst>
                    <a:ext uri="{9D8B030D-6E8A-4147-A177-3AD203B41FA5}">
                      <a16:colId xmlns:a16="http://schemas.microsoft.com/office/drawing/2014/main" val="20003"/>
                    </a:ext>
                  </a:extLst>
                </a:gridCol>
              </a:tblGrid>
              <a:tr h="1187907">
                <a:tc>
                  <a:txBody>
                    <a:bodyPr/>
                    <a:lstStyle/>
                    <a:p>
                      <a:pPr algn="ctr">
                        <a:lnSpc>
                          <a:spcPts val="2799"/>
                        </a:lnSpc>
                        <a:defRPr/>
                      </a:pPr>
                      <a:r>
                        <a:rPr lang="en-US" sz="1999" b="1">
                          <a:solidFill>
                            <a:srgbClr val="000000"/>
                          </a:solidFill>
                          <a:latin typeface="Lato Bold"/>
                          <a:ea typeface="Lato Bold"/>
                          <a:cs typeface="Lato Bold"/>
                          <a:sym typeface="Lato Bold"/>
                        </a:rPr>
                        <a:t>Patent Publication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b="1">
                          <a:solidFill>
                            <a:srgbClr val="000000"/>
                          </a:solidFill>
                          <a:latin typeface="Lato Bold"/>
                          <a:ea typeface="Lato Bold"/>
                          <a:cs typeface="Lato Bold"/>
                          <a:sym typeface="Lato Bold"/>
                        </a:rPr>
                        <a:t>Official Link</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b="1">
                          <a:solidFill>
                            <a:srgbClr val="000000"/>
                          </a:solidFill>
                          <a:latin typeface="Lato Bold"/>
                          <a:ea typeface="Lato Bold"/>
                          <a:cs typeface="Lato Bold"/>
                          <a:sym typeface="Lato Bold"/>
                        </a:rPr>
                        <a:t>Problem Addressed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b="1">
                          <a:solidFill>
                            <a:srgbClr val="000000"/>
                          </a:solidFill>
                          <a:latin typeface="Lato Bold"/>
                          <a:ea typeface="Lato Bold"/>
                          <a:cs typeface="Lato Bold"/>
                          <a:sym typeface="Lato Bold"/>
                        </a:rPr>
                        <a:t>Novelty / Gap Solved by Our Project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42364">
                <a:tc>
                  <a:txBody>
                    <a:bodyPr/>
                    <a:lstStyle/>
                    <a:p>
                      <a:pPr algn="ctr">
                        <a:lnSpc>
                          <a:spcPts val="2799"/>
                        </a:lnSpc>
                        <a:defRPr/>
                      </a:pPr>
                      <a:r>
                        <a:rPr lang="en-US" sz="1999">
                          <a:solidFill>
                            <a:srgbClr val="000000"/>
                          </a:solidFill>
                          <a:latin typeface="Lato"/>
                          <a:ea typeface="Lato"/>
                          <a:cs typeface="Lato"/>
                          <a:sym typeface="Lato"/>
                        </a:rPr>
                        <a:t>US 20240112584 A1 – Vehicle Health Monitoring &amp; Predictive Diagnostics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u="sng">
                          <a:solidFill>
                            <a:srgbClr val="000000"/>
                          </a:solidFill>
                          <a:latin typeface="Lato"/>
                          <a:ea typeface="Lato"/>
                          <a:cs typeface="Lato"/>
                          <a:sym typeface="Lato"/>
                          <a:hlinkClick r:id="rId2" tooltip="https://patents.google.com/patent/US20240112584A1"/>
                        </a:rPr>
                        <a:t>https://patents.google.com/patent/US20240112584A1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Lato"/>
                          <a:ea typeface="Lato"/>
                          <a:cs typeface="Lato"/>
                          <a:sym typeface="Lato"/>
                        </a:rPr>
                        <a:t>Predicts vehicle faults using sensor analytics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Lato"/>
                          <a:ea typeface="Lato"/>
                          <a:cs typeface="Lato"/>
                          <a:sym typeface="Lato"/>
                        </a:rPr>
                        <a:t>No fog-based in-vehicle decision making or driver-action classification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87907">
                <a:tc>
                  <a:txBody>
                    <a:bodyPr/>
                    <a:lstStyle/>
                    <a:p>
                      <a:pPr algn="ctr">
                        <a:lnSpc>
                          <a:spcPts val="2799"/>
                        </a:lnSpc>
                        <a:defRPr/>
                      </a:pPr>
                      <a:r>
                        <a:rPr lang="en-US" sz="1999">
                          <a:solidFill>
                            <a:srgbClr val="000000"/>
                          </a:solidFill>
                          <a:latin typeface="Lato"/>
                          <a:ea typeface="Lato"/>
                          <a:cs typeface="Lato"/>
                          <a:sym typeface="Lato"/>
                        </a:rPr>
                        <a:t>US 12,367,715 B2 – Predictive Maintenance Platform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u="sng">
                          <a:solidFill>
                            <a:srgbClr val="000000"/>
                          </a:solidFill>
                          <a:latin typeface="Lato"/>
                          <a:ea typeface="Lato"/>
                          <a:cs typeface="Lato"/>
                          <a:sym typeface="Lato"/>
                          <a:hlinkClick r:id="rId3" tooltip="https://patents.google.com/patent/US12367715B2"/>
                        </a:rPr>
                        <a:t>https://patents.google.com/patent/US12367715B2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Lato"/>
                          <a:ea typeface="Lato"/>
                          <a:cs typeface="Lato"/>
                          <a:sym typeface="Lato"/>
                        </a:rPr>
                        <a:t>Schedules maintenance using ML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Lato"/>
                          <a:ea typeface="Lato"/>
                          <a:cs typeface="Lato"/>
                          <a:sym typeface="Lato"/>
                        </a:rPr>
                        <a:t>Cloud-centric; lacks real-time driver guidance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87907">
                <a:tc>
                  <a:txBody>
                    <a:bodyPr/>
                    <a:lstStyle/>
                    <a:p>
                      <a:pPr algn="ctr">
                        <a:lnSpc>
                          <a:spcPts val="2799"/>
                        </a:lnSpc>
                        <a:defRPr/>
                      </a:pPr>
                      <a:r>
                        <a:rPr lang="en-US" sz="1999">
                          <a:solidFill>
                            <a:srgbClr val="000000"/>
                          </a:solidFill>
                          <a:latin typeface="Lato"/>
                          <a:ea typeface="Lato"/>
                          <a:cs typeface="Lato"/>
                          <a:sym typeface="Lato"/>
                        </a:rPr>
                        <a:t>US 20230315082 A1 – Predictive Maintenance Method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u="sng">
                          <a:solidFill>
                            <a:srgbClr val="000000"/>
                          </a:solidFill>
                          <a:latin typeface="Lato"/>
                          <a:ea typeface="Lato"/>
                          <a:cs typeface="Lato"/>
                          <a:sym typeface="Lato"/>
                          <a:hlinkClick r:id="rId4" tooltip="https://patents.google.com/patent/US20230315082A1"/>
                        </a:rPr>
                        <a:t>https://patents.google.com/patent/US20230315082A1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Lato"/>
                          <a:ea typeface="Lato"/>
                          <a:cs typeface="Lato"/>
                          <a:sym typeface="Lato"/>
                        </a:rPr>
                        <a:t>Failure prediction from historical sensor data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Lato"/>
                          <a:ea typeface="Lato"/>
                          <a:cs typeface="Lato"/>
                          <a:sym typeface="Lato"/>
                        </a:rPr>
                        <a:t>No adaptive service interval recalculation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42364">
                <a:tc>
                  <a:txBody>
                    <a:bodyPr/>
                    <a:lstStyle/>
                    <a:p>
                      <a:pPr algn="ctr">
                        <a:lnSpc>
                          <a:spcPts val="2799"/>
                        </a:lnSpc>
                        <a:defRPr/>
                      </a:pPr>
                      <a:r>
                        <a:rPr lang="en-US" sz="1999">
                          <a:solidFill>
                            <a:srgbClr val="000000"/>
                          </a:solidFill>
                          <a:latin typeface="Lato"/>
                          <a:ea typeface="Lato"/>
                          <a:cs typeface="Lato"/>
                          <a:sym typeface="Lato"/>
                        </a:rPr>
                        <a:t>GB 2501291 A – Diagnostic System with Predicted Fault Cause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u="sng">
                          <a:solidFill>
                            <a:srgbClr val="000000"/>
                          </a:solidFill>
                          <a:latin typeface="Lato"/>
                          <a:ea typeface="Lato"/>
                          <a:cs typeface="Lato"/>
                          <a:sym typeface="Lato"/>
                          <a:hlinkClick r:id="rId5" tooltip="https://patents.google.com/patent/GB2501291A"/>
                        </a:rPr>
                        <a:t>https://patents.google.com/patent/GB2501291A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Lato"/>
                          <a:ea typeface="Lato"/>
                          <a:cs typeface="Lato"/>
                          <a:sym typeface="Lato"/>
                        </a:rPr>
                        <a:t>Identifies fault causes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Lato"/>
                          <a:ea typeface="Lato"/>
                          <a:cs typeface="Lato"/>
                          <a:sym typeface="Lato"/>
                        </a:rPr>
                        <a:t>No minor vs major fault resolution advice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3"/>
          <p:cNvSpPr txBox="1"/>
          <p:nvPr/>
        </p:nvSpPr>
        <p:spPr>
          <a:xfrm>
            <a:off x="1028700" y="997513"/>
            <a:ext cx="7803203" cy="3089326"/>
          </a:xfrm>
          <a:prstGeom prst="rect">
            <a:avLst/>
          </a:prstGeom>
        </p:spPr>
        <p:txBody>
          <a:bodyPr lIns="0" tIns="0" rIns="0" bIns="0" rtlCol="0" anchor="t">
            <a:spAutoFit/>
          </a:bodyPr>
          <a:lstStyle/>
          <a:p>
            <a:pPr algn="just">
              <a:lnSpc>
                <a:spcPts val="8000"/>
              </a:lnSpc>
            </a:pPr>
            <a:r>
              <a:rPr lang="en-US" sz="8000">
                <a:solidFill>
                  <a:srgbClr val="253439"/>
                </a:solidFill>
                <a:latin typeface="Lato"/>
                <a:ea typeface="Lato"/>
                <a:cs typeface="Lato"/>
                <a:sym typeface="Lato"/>
              </a:rPr>
              <a:t>Patent Literature Review</a:t>
            </a:r>
          </a:p>
          <a:p>
            <a:pPr marL="0" lvl="0" indent="0" algn="just">
              <a:lnSpc>
                <a:spcPts val="8000"/>
              </a:lnSpc>
              <a:spcBef>
                <a:spcPct val="0"/>
              </a:spcBef>
            </a:pPr>
            <a:endParaRPr lang="en-US" sz="8000">
              <a:solidFill>
                <a:srgbClr val="253439"/>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3225350"/>
          <a:ext cx="15971350" cy="6296026"/>
        </p:xfrm>
        <a:graphic>
          <a:graphicData uri="http://schemas.openxmlformats.org/drawingml/2006/table">
            <a:tbl>
              <a:tblPr/>
              <a:tblGrid>
                <a:gridCol w="4057805">
                  <a:extLst>
                    <a:ext uri="{9D8B030D-6E8A-4147-A177-3AD203B41FA5}">
                      <a16:colId xmlns:a16="http://schemas.microsoft.com/office/drawing/2014/main" val="20000"/>
                    </a:ext>
                  </a:extLst>
                </a:gridCol>
                <a:gridCol w="4057805">
                  <a:extLst>
                    <a:ext uri="{9D8B030D-6E8A-4147-A177-3AD203B41FA5}">
                      <a16:colId xmlns:a16="http://schemas.microsoft.com/office/drawing/2014/main" val="20001"/>
                    </a:ext>
                  </a:extLst>
                </a:gridCol>
                <a:gridCol w="3937518">
                  <a:extLst>
                    <a:ext uri="{9D8B030D-6E8A-4147-A177-3AD203B41FA5}">
                      <a16:colId xmlns:a16="http://schemas.microsoft.com/office/drawing/2014/main" val="20002"/>
                    </a:ext>
                  </a:extLst>
                </a:gridCol>
                <a:gridCol w="3918222">
                  <a:extLst>
                    <a:ext uri="{9D8B030D-6E8A-4147-A177-3AD203B41FA5}">
                      <a16:colId xmlns:a16="http://schemas.microsoft.com/office/drawing/2014/main" val="20003"/>
                    </a:ext>
                  </a:extLst>
                </a:gridCol>
              </a:tblGrid>
              <a:tr h="1188291">
                <a:tc>
                  <a:txBody>
                    <a:bodyPr/>
                    <a:lstStyle/>
                    <a:p>
                      <a:pPr algn="ctr">
                        <a:lnSpc>
                          <a:spcPts val="2799"/>
                        </a:lnSpc>
                        <a:defRPr/>
                      </a:pPr>
                      <a:r>
                        <a:rPr lang="en-US" sz="1999" b="1">
                          <a:solidFill>
                            <a:srgbClr val="000000"/>
                          </a:solidFill>
                          <a:latin typeface="Lato Bold"/>
                          <a:ea typeface="Lato Bold"/>
                          <a:cs typeface="Lato Bold"/>
                          <a:sym typeface="Lato Bold"/>
                        </a:rPr>
                        <a:t>Research Paper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b="1">
                          <a:solidFill>
                            <a:srgbClr val="000000"/>
                          </a:solidFill>
                          <a:latin typeface="Lato Bold"/>
                          <a:ea typeface="Lato Bold"/>
                          <a:cs typeface="Lato Bold"/>
                          <a:sym typeface="Lato Bold"/>
                        </a:rPr>
                        <a:t>Publisher Link</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b="1">
                          <a:solidFill>
                            <a:srgbClr val="000000"/>
                          </a:solidFill>
                          <a:latin typeface="Lato Bold"/>
                          <a:ea typeface="Lato Bold"/>
                          <a:cs typeface="Lato Bold"/>
                          <a:sym typeface="Lato Bold"/>
                        </a:rPr>
                        <a:t>Problem Addressed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b="1">
                          <a:solidFill>
                            <a:srgbClr val="000000"/>
                          </a:solidFill>
                          <a:latin typeface="Lato Bold"/>
                          <a:ea typeface="Lato Bold"/>
                          <a:cs typeface="Lato Bold"/>
                          <a:sym typeface="Lato Bold"/>
                        </a:rPr>
                        <a:t>Novelty / Gap Solved by Our Project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88291">
                <a:tc>
                  <a:txBody>
                    <a:bodyPr/>
                    <a:lstStyle/>
                    <a:p>
                      <a:pPr algn="ctr">
                        <a:lnSpc>
                          <a:spcPts val="2799"/>
                        </a:lnSpc>
                        <a:defRPr/>
                      </a:pPr>
                      <a:r>
                        <a:rPr lang="en-US" sz="1999">
                          <a:solidFill>
                            <a:srgbClr val="000000"/>
                          </a:solidFill>
                          <a:latin typeface="Lato"/>
                          <a:ea typeface="Lato"/>
                          <a:cs typeface="Lato"/>
                          <a:sym typeface="Lato"/>
                        </a:rPr>
                        <a:t>Vehicle Health Monitoring using AI &amp; IoT (2024)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u="sng">
                          <a:solidFill>
                            <a:srgbClr val="000000"/>
                          </a:solidFill>
                          <a:latin typeface="Lato"/>
                          <a:ea typeface="Lato"/>
                          <a:cs typeface="Lato"/>
                          <a:sym typeface="Lato"/>
                          <a:hlinkClick r:id="rId2" tooltip="https://www.mdpi.com/2563652"/>
                        </a:rPr>
                        <a:t>https://www.mdpi.com/2563652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Lato"/>
                          <a:ea typeface="Lato"/>
                          <a:cs typeface="Lato"/>
                          <a:sym typeface="Lato"/>
                        </a:rPr>
                        <a:t>AI-based vehicle diagnostics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Lato"/>
                          <a:ea typeface="Lato"/>
                          <a:cs typeface="Lato"/>
                          <a:sym typeface="Lato"/>
                        </a:rPr>
                        <a:t>No driver advisory or service logic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88291">
                <a:tc>
                  <a:txBody>
                    <a:bodyPr/>
                    <a:lstStyle/>
                    <a:p>
                      <a:pPr algn="ctr">
                        <a:lnSpc>
                          <a:spcPts val="2799"/>
                        </a:lnSpc>
                        <a:defRPr/>
                      </a:pPr>
                      <a:r>
                        <a:rPr lang="en-US" sz="1999">
                          <a:solidFill>
                            <a:srgbClr val="000000"/>
                          </a:solidFill>
                          <a:latin typeface="Lato"/>
                          <a:ea typeface="Lato"/>
                          <a:cs typeface="Lato"/>
                          <a:sym typeface="Lato"/>
                        </a:rPr>
                        <a:t>AI-Driven Vehicle Condition Monitoring (2025)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u="sng">
                          <a:solidFill>
                            <a:srgbClr val="000000"/>
                          </a:solidFill>
                          <a:latin typeface="Lato"/>
                          <a:ea typeface="Lato"/>
                          <a:cs typeface="Lato"/>
                          <a:sym typeface="Lato"/>
                          <a:hlinkClick r:id="rId3" tooltip="https://ieeexplore.ieee.org/document/10512345"/>
                        </a:rPr>
                        <a:t>https://ieeexplore.ieee.org/document/10512345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Lato"/>
                          <a:ea typeface="Lato"/>
                          <a:cs typeface="Lato"/>
                          <a:sym typeface="Lato"/>
                        </a:rPr>
                        <a:t>Edge anomaly detection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Lato"/>
                          <a:ea typeface="Lato"/>
                          <a:cs typeface="Lato"/>
                          <a:sym typeface="Lato"/>
                        </a:rPr>
                        <a:t>Detection-only; lacks action intelligence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88291">
                <a:tc>
                  <a:txBody>
                    <a:bodyPr/>
                    <a:lstStyle/>
                    <a:p>
                      <a:pPr algn="ctr">
                        <a:lnSpc>
                          <a:spcPts val="2799"/>
                        </a:lnSpc>
                        <a:defRPr/>
                      </a:pPr>
                      <a:r>
                        <a:rPr lang="en-US" sz="1999">
                          <a:solidFill>
                            <a:srgbClr val="000000"/>
                          </a:solidFill>
                          <a:latin typeface="Lato"/>
                          <a:ea typeface="Lato"/>
                          <a:cs typeface="Lato"/>
                          <a:sym typeface="Lato"/>
                        </a:rPr>
                        <a:t>Fog Computing in Vehicular Networks – Survey (2023)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u="sng">
                          <a:solidFill>
                            <a:srgbClr val="000000"/>
                          </a:solidFill>
                          <a:latin typeface="Lato"/>
                          <a:ea typeface="Lato"/>
                          <a:cs typeface="Lato"/>
                          <a:sym typeface="Lato"/>
                          <a:hlinkClick r:id="rId4" tooltip="https://doi.org/10.1016/j.vehcom.2023.100604"/>
                        </a:rPr>
                        <a:t>https://doi.org/10.1016/j.vehcom.2023.100604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Lato"/>
                          <a:ea typeface="Lato"/>
                          <a:cs typeface="Lato"/>
                          <a:sym typeface="Lato"/>
                        </a:rPr>
                        <a:t>Low-latency vehicular services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Lato"/>
                          <a:ea typeface="Lato"/>
                          <a:cs typeface="Lato"/>
                          <a:sym typeface="Lato"/>
                        </a:rPr>
                        <a:t>Does not integrate predictive maintenance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42862">
                <a:tc>
                  <a:txBody>
                    <a:bodyPr/>
                    <a:lstStyle/>
                    <a:p>
                      <a:pPr algn="ctr">
                        <a:lnSpc>
                          <a:spcPts val="2799"/>
                        </a:lnSpc>
                        <a:defRPr/>
                      </a:pPr>
                      <a:r>
                        <a:rPr lang="en-US" sz="1999">
                          <a:solidFill>
                            <a:srgbClr val="000000"/>
                          </a:solidFill>
                          <a:latin typeface="Lato"/>
                          <a:ea typeface="Lato"/>
                          <a:cs typeface="Lato"/>
                          <a:sym typeface="Lato"/>
                        </a:rPr>
                        <a:t>Automated Vehicle Fault Diagnosis using Gen-AI (2025)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u="sng">
                          <a:solidFill>
                            <a:srgbClr val="000000"/>
                          </a:solidFill>
                          <a:latin typeface="Lato"/>
                          <a:ea typeface="Lato"/>
                          <a:cs typeface="Lato"/>
                          <a:sym typeface="Lato"/>
                          <a:hlinkClick r:id="rId5" tooltip="https://www.sciencedirect.com/science/article/pii/S0952197625001234"/>
                        </a:rPr>
                        <a:t>https://www.sciencedirect.com/science/article/pii/S0952197625001234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Lato"/>
                          <a:ea typeface="Lato"/>
                          <a:cs typeface="Lato"/>
                          <a:sym typeface="Lato"/>
                        </a:rPr>
                        <a:t>Fault explanation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Lato"/>
                          <a:ea typeface="Lato"/>
                          <a:cs typeface="Lato"/>
                          <a:sym typeface="Lato"/>
                        </a:rPr>
                        <a:t>No real-time control feedback</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3"/>
          <p:cNvSpPr txBox="1"/>
          <p:nvPr/>
        </p:nvSpPr>
        <p:spPr>
          <a:xfrm>
            <a:off x="1028700" y="918508"/>
            <a:ext cx="8534266" cy="2121141"/>
          </a:xfrm>
          <a:prstGeom prst="rect">
            <a:avLst/>
          </a:prstGeom>
        </p:spPr>
        <p:txBody>
          <a:bodyPr lIns="0" tIns="0" rIns="0" bIns="0" rtlCol="0" anchor="t">
            <a:spAutoFit/>
          </a:bodyPr>
          <a:lstStyle/>
          <a:p>
            <a:pPr marL="0" lvl="0" indent="0" algn="l">
              <a:lnSpc>
                <a:spcPts val="8183"/>
              </a:lnSpc>
              <a:spcBef>
                <a:spcPct val="0"/>
              </a:spcBef>
            </a:pPr>
            <a:r>
              <a:rPr lang="en-US" sz="8183">
                <a:solidFill>
                  <a:srgbClr val="253439"/>
                </a:solidFill>
                <a:latin typeface="Lato"/>
                <a:ea typeface="Lato"/>
                <a:cs typeface="Lato"/>
                <a:sym typeface="Lato"/>
              </a:rPr>
              <a:t>Research Paper Literature Review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TextBox 2"/>
          <p:cNvSpPr txBox="1"/>
          <p:nvPr/>
        </p:nvSpPr>
        <p:spPr>
          <a:xfrm>
            <a:off x="1028700" y="859093"/>
            <a:ext cx="6062578" cy="2079675"/>
          </a:xfrm>
          <a:prstGeom prst="rect">
            <a:avLst/>
          </a:prstGeom>
        </p:spPr>
        <p:txBody>
          <a:bodyPr lIns="0" tIns="0" rIns="0" bIns="0" rtlCol="0" anchor="t">
            <a:spAutoFit/>
          </a:bodyPr>
          <a:lstStyle/>
          <a:p>
            <a:pPr algn="just">
              <a:lnSpc>
                <a:spcPts val="8000"/>
              </a:lnSpc>
            </a:pPr>
            <a:r>
              <a:rPr lang="en-US" sz="8000">
                <a:solidFill>
                  <a:srgbClr val="253439"/>
                </a:solidFill>
                <a:latin typeface="Lato"/>
                <a:ea typeface="Lato"/>
                <a:cs typeface="Lato"/>
                <a:sym typeface="Lato"/>
              </a:rPr>
              <a:t>Literature </a:t>
            </a:r>
          </a:p>
          <a:p>
            <a:pPr marL="0" lvl="0" indent="0" algn="just">
              <a:lnSpc>
                <a:spcPts val="8000"/>
              </a:lnSpc>
              <a:spcBef>
                <a:spcPct val="0"/>
              </a:spcBef>
            </a:pPr>
            <a:r>
              <a:rPr lang="en-US" sz="8000">
                <a:solidFill>
                  <a:srgbClr val="253439"/>
                </a:solidFill>
                <a:latin typeface="Lato"/>
                <a:ea typeface="Lato"/>
                <a:cs typeface="Lato"/>
                <a:sym typeface="Lato"/>
              </a:rPr>
              <a:t>Review</a:t>
            </a:r>
          </a:p>
        </p:txBody>
      </p:sp>
      <p:sp>
        <p:nvSpPr>
          <p:cNvPr id="3" name="TextBox 3"/>
          <p:cNvSpPr txBox="1"/>
          <p:nvPr/>
        </p:nvSpPr>
        <p:spPr>
          <a:xfrm>
            <a:off x="1028700" y="3047800"/>
            <a:ext cx="13757309" cy="7111081"/>
          </a:xfrm>
          <a:prstGeom prst="rect">
            <a:avLst/>
          </a:prstGeom>
        </p:spPr>
        <p:txBody>
          <a:bodyPr lIns="0" tIns="0" rIns="0" bIns="0" rtlCol="0" anchor="t">
            <a:spAutoFit/>
          </a:bodyPr>
          <a:lstStyle/>
          <a:p>
            <a:pPr marL="518157" lvl="1" indent="-259078" algn="just">
              <a:lnSpc>
                <a:spcPts val="3359"/>
              </a:lnSpc>
              <a:spcBef>
                <a:spcPct val="0"/>
              </a:spcBef>
              <a:buFont typeface="Arial"/>
              <a:buChar char="•"/>
            </a:pPr>
            <a:r>
              <a:rPr lang="en-US" sz="2399" spc="-47">
                <a:solidFill>
                  <a:srgbClr val="1C191A"/>
                </a:solidFill>
                <a:latin typeface="Lato"/>
                <a:ea typeface="Lato"/>
                <a:cs typeface="Lato"/>
                <a:sym typeface="Lato"/>
              </a:rPr>
              <a:t>Recent advances in cyber-physical systems (CPS) and connected vehicles have led to the adopt</a:t>
            </a:r>
            <a:r>
              <a:rPr lang="en-US" sz="2399" u="none" strike="noStrike" spc="-47">
                <a:solidFill>
                  <a:srgbClr val="1C191A"/>
                </a:solidFill>
                <a:latin typeface="Lato"/>
                <a:ea typeface="Lato"/>
                <a:cs typeface="Lato"/>
                <a:sym typeface="Lato"/>
              </a:rPr>
              <a:t>ion of cloud-centric monitoring and predictive maintenance solutions. Most existing vehicle health monitoring systems rely on continuous sensor data streaming to cloud servers for fault detection and diagnostics. While these approaches enable large-scale analytics, they introduce critical latency, high bandwidth consumption, and dependence on uninterrupted network connectivity.</a:t>
            </a:r>
          </a:p>
          <a:p>
            <a:pPr algn="just">
              <a:lnSpc>
                <a:spcPts val="3359"/>
              </a:lnSpc>
              <a:spcBef>
                <a:spcPct val="0"/>
              </a:spcBef>
            </a:pPr>
            <a:endParaRPr lang="en-US" sz="2399" u="none" strike="noStrike" spc="-47">
              <a:solidFill>
                <a:srgbClr val="1C191A"/>
              </a:solidFill>
              <a:latin typeface="Lato"/>
              <a:ea typeface="Lato"/>
              <a:cs typeface="Lato"/>
              <a:sym typeface="Lato"/>
            </a:endParaRPr>
          </a:p>
          <a:p>
            <a:pPr marL="518157" lvl="1" indent="-259078" algn="just">
              <a:lnSpc>
                <a:spcPts val="3359"/>
              </a:lnSpc>
              <a:spcBef>
                <a:spcPct val="0"/>
              </a:spcBef>
              <a:buFont typeface="Arial"/>
              <a:buChar char="•"/>
            </a:pPr>
            <a:r>
              <a:rPr lang="en-US" sz="2399" u="none" strike="noStrike" spc="-47">
                <a:solidFill>
                  <a:srgbClr val="1C191A"/>
                </a:solidFill>
                <a:latin typeface="Lato"/>
                <a:ea typeface="Lato"/>
                <a:cs typeface="Lato"/>
                <a:sym typeface="Lato"/>
              </a:rPr>
              <a:t>Several studies focus on AI-based vehicle diagnostics using IoT sensor data to predict component failures. Cloud-based predictive maintenance platforms utilize machine learning models trained on historical data to estimate fault probability and remaining useful life. However, these systems primarily operate in a monitoring-only mode and do not support real-time autonomous actuation, especially during network outages Literature Review</a:t>
            </a:r>
          </a:p>
          <a:p>
            <a:pPr algn="just">
              <a:lnSpc>
                <a:spcPts val="3359"/>
              </a:lnSpc>
              <a:spcBef>
                <a:spcPct val="0"/>
              </a:spcBef>
            </a:pPr>
            <a:endParaRPr lang="en-US" sz="2399" u="none" strike="noStrike" spc="-47">
              <a:solidFill>
                <a:srgbClr val="1C191A"/>
              </a:solidFill>
              <a:latin typeface="Lato"/>
              <a:ea typeface="Lato"/>
              <a:cs typeface="Lato"/>
              <a:sym typeface="Lato"/>
            </a:endParaRPr>
          </a:p>
          <a:p>
            <a:pPr marL="518157" lvl="1" indent="-259078" algn="just">
              <a:lnSpc>
                <a:spcPts val="3359"/>
              </a:lnSpc>
              <a:spcBef>
                <a:spcPct val="0"/>
              </a:spcBef>
              <a:buFont typeface="Arial"/>
              <a:buChar char="•"/>
            </a:pPr>
            <a:r>
              <a:rPr lang="en-US" sz="2399" u="none" strike="noStrike" spc="-47">
                <a:solidFill>
                  <a:srgbClr val="1C191A"/>
                </a:solidFill>
                <a:latin typeface="Lato"/>
                <a:ea typeface="Lato"/>
                <a:cs typeface="Lato"/>
                <a:sym typeface="Lato"/>
              </a:rPr>
              <a:t>Research on fog and edge computing in vehicular networks highlights the benefits of low-latency decision-making by pushing computation closer to data sources. Surveys on vehicular fog computing demonstrate improved responsiveness for safety-critical services but stop short of integrating predictive maintenance and energy-based fault disaggregation within a unified framework Literature Review</a:t>
            </a:r>
          </a:p>
          <a:p>
            <a:pPr marL="0" lvl="0" indent="0" algn="just">
              <a:lnSpc>
                <a:spcPts val="3359"/>
              </a:lnSpc>
              <a:spcBef>
                <a:spcPct val="0"/>
              </a:spcBef>
            </a:pPr>
            <a:endParaRPr lang="en-US" sz="2399" u="none" strike="noStrike" spc="-47">
              <a:solidFill>
                <a:srgbClr val="1C191A"/>
              </a:solidFill>
              <a:latin typeface="Lato"/>
              <a:ea typeface="Lato"/>
              <a:cs typeface="Lato"/>
              <a:sym typeface="Lato"/>
            </a:endParaRPr>
          </a:p>
        </p:txBody>
      </p:sp>
      <p:sp>
        <p:nvSpPr>
          <p:cNvPr id="4" name="TextBox 4"/>
          <p:cNvSpPr txBox="1"/>
          <p:nvPr/>
        </p:nvSpPr>
        <p:spPr>
          <a:xfrm>
            <a:off x="10339108" y="1706877"/>
            <a:ext cx="4446901" cy="269808"/>
          </a:xfrm>
          <a:prstGeom prst="rect">
            <a:avLst/>
          </a:prstGeom>
        </p:spPr>
        <p:txBody>
          <a:bodyPr lIns="0" tIns="0" rIns="0" bIns="0" rtlCol="0" anchor="t">
            <a:spAutoFit/>
          </a:bodyPr>
          <a:lstStyle/>
          <a:p>
            <a:pPr algn="ctr">
              <a:lnSpc>
                <a:spcPts val="2000"/>
              </a:lnSpc>
              <a:spcBef>
                <a:spcPct val="0"/>
              </a:spcBef>
            </a:pPr>
            <a:r>
              <a:rPr lang="en-US" sz="2000" u="sng">
                <a:solidFill>
                  <a:srgbClr val="5170FF"/>
                </a:solidFill>
                <a:latin typeface="Lato"/>
                <a:ea typeface="Lato"/>
                <a:cs typeface="Lato"/>
                <a:sym typeface="Lato"/>
                <a:hlinkClick r:id="rId2" tooltip="https://github.com/Fog-Based-Vehicle-Monitoring/Project_docs/blob/main/Literature_Review.md"/>
              </a:rPr>
              <a:t>Link to the Literature Review Document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TextBox 2"/>
          <p:cNvSpPr txBox="1"/>
          <p:nvPr/>
        </p:nvSpPr>
        <p:spPr>
          <a:xfrm>
            <a:off x="1028700" y="859093"/>
            <a:ext cx="6062578" cy="2079675"/>
          </a:xfrm>
          <a:prstGeom prst="rect">
            <a:avLst/>
          </a:prstGeom>
        </p:spPr>
        <p:txBody>
          <a:bodyPr lIns="0" tIns="0" rIns="0" bIns="0" rtlCol="0" anchor="t">
            <a:spAutoFit/>
          </a:bodyPr>
          <a:lstStyle/>
          <a:p>
            <a:pPr algn="just">
              <a:lnSpc>
                <a:spcPts val="8000"/>
              </a:lnSpc>
            </a:pPr>
            <a:r>
              <a:rPr lang="en-US" sz="8000">
                <a:solidFill>
                  <a:srgbClr val="253439"/>
                </a:solidFill>
                <a:latin typeface="Lato"/>
                <a:ea typeface="Lato"/>
                <a:cs typeface="Lato"/>
                <a:sym typeface="Lato"/>
              </a:rPr>
              <a:t>Literature </a:t>
            </a:r>
          </a:p>
          <a:p>
            <a:pPr marL="0" lvl="0" indent="0" algn="just">
              <a:lnSpc>
                <a:spcPts val="8000"/>
              </a:lnSpc>
              <a:spcBef>
                <a:spcPct val="0"/>
              </a:spcBef>
            </a:pPr>
            <a:r>
              <a:rPr lang="en-US" sz="8000">
                <a:solidFill>
                  <a:srgbClr val="253439"/>
                </a:solidFill>
                <a:latin typeface="Lato"/>
                <a:ea typeface="Lato"/>
                <a:cs typeface="Lato"/>
                <a:sym typeface="Lato"/>
              </a:rPr>
              <a:t>Review</a:t>
            </a:r>
          </a:p>
        </p:txBody>
      </p:sp>
      <p:sp>
        <p:nvSpPr>
          <p:cNvPr id="3" name="TextBox 3"/>
          <p:cNvSpPr txBox="1"/>
          <p:nvPr/>
        </p:nvSpPr>
        <p:spPr>
          <a:xfrm>
            <a:off x="1028700" y="3100019"/>
            <a:ext cx="13757309" cy="5853831"/>
          </a:xfrm>
          <a:prstGeom prst="rect">
            <a:avLst/>
          </a:prstGeom>
        </p:spPr>
        <p:txBody>
          <a:bodyPr lIns="0" tIns="0" rIns="0" bIns="0" rtlCol="0" anchor="t">
            <a:spAutoFit/>
          </a:bodyPr>
          <a:lstStyle/>
          <a:p>
            <a:pPr marL="518157" lvl="1" indent="-259078" algn="just">
              <a:lnSpc>
                <a:spcPts val="3359"/>
              </a:lnSpc>
              <a:buFont typeface="Arial"/>
              <a:buChar char="•"/>
            </a:pPr>
            <a:r>
              <a:rPr lang="en-US" sz="2399" spc="-47">
                <a:solidFill>
                  <a:srgbClr val="1C191A"/>
                </a:solidFill>
                <a:latin typeface="Lato"/>
                <a:ea typeface="Lato"/>
                <a:cs typeface="Lato"/>
                <a:sym typeface="Lato"/>
              </a:rPr>
              <a:t>Non-Intrusive Load Monitoring (NILM) techniques have been explored extensively in smart grids and industrial systems to infer appliance-level behavior from aggregate electrical signals. Recent adaptations of NILM for vehicles show promise in reducing hardware sensor count by analyzing current harmonics and transient signatures. However, existing implementations largely remain offline or cloud-dependent, limiting their effectiveness for real-time vehicular control.</a:t>
            </a:r>
          </a:p>
          <a:p>
            <a:pPr algn="just">
              <a:lnSpc>
                <a:spcPts val="3359"/>
              </a:lnSpc>
            </a:pPr>
            <a:endParaRPr lang="en-US" sz="2399" spc="-47">
              <a:solidFill>
                <a:srgbClr val="1C191A"/>
              </a:solidFill>
              <a:latin typeface="Lato"/>
              <a:ea typeface="Lato"/>
              <a:cs typeface="Lato"/>
              <a:sym typeface="Lato"/>
            </a:endParaRPr>
          </a:p>
          <a:p>
            <a:pPr marL="518157" lvl="1" indent="-259078" algn="just">
              <a:lnSpc>
                <a:spcPts val="3359"/>
              </a:lnSpc>
              <a:buFont typeface="Arial"/>
              <a:buChar char="•"/>
            </a:pPr>
            <a:r>
              <a:rPr lang="en-US" sz="2399" spc="-47">
                <a:solidFill>
                  <a:srgbClr val="1C191A"/>
                </a:solidFill>
                <a:latin typeface="Lato"/>
                <a:ea typeface="Lato"/>
                <a:cs typeface="Lato"/>
                <a:sym typeface="Lato"/>
              </a:rPr>
              <a:t>Patent literature further indicates that current vehicle diagnostic systems emphasize fault prediction without closed-loop response mechanisms. Most patented solutions lack fog-level intelligence, driver-aware decision logic, and autonomous safety actuation under poor connectivity conditions.</a:t>
            </a:r>
          </a:p>
          <a:p>
            <a:pPr algn="just">
              <a:lnSpc>
                <a:spcPts val="3359"/>
              </a:lnSpc>
            </a:pPr>
            <a:endParaRPr lang="en-US" sz="2399" spc="-47">
              <a:solidFill>
                <a:srgbClr val="1C191A"/>
              </a:solidFill>
              <a:latin typeface="Lato"/>
              <a:ea typeface="Lato"/>
              <a:cs typeface="Lato"/>
              <a:sym typeface="Lato"/>
            </a:endParaRPr>
          </a:p>
          <a:p>
            <a:pPr marL="518157" lvl="1" indent="-259078" algn="just">
              <a:lnSpc>
                <a:spcPts val="3359"/>
              </a:lnSpc>
              <a:buFont typeface="Arial"/>
              <a:buChar char="•"/>
            </a:pPr>
            <a:r>
              <a:rPr lang="en-US" sz="2399" spc="-47">
                <a:solidFill>
                  <a:srgbClr val="1C191A"/>
                </a:solidFill>
                <a:latin typeface="Lato"/>
                <a:ea typeface="Lato"/>
                <a:cs typeface="Lato"/>
                <a:sym typeface="Lato"/>
              </a:rPr>
              <a:t>In summary, while prior work addresses predictive diagnostics, fog computing, and non-intrusive sensing individually, there is a lack of integrated systems that combine all three to enable real-time, autonomous, and resilient cyber-physical vehicle monitoring.</a:t>
            </a:r>
          </a:p>
          <a:p>
            <a:pPr marL="0" lvl="0" indent="0" algn="just">
              <a:lnSpc>
                <a:spcPts val="3359"/>
              </a:lnSpc>
              <a:spcBef>
                <a:spcPct val="0"/>
              </a:spcBef>
            </a:pPr>
            <a:endParaRPr lang="en-US" sz="2399" spc="-47">
              <a:solidFill>
                <a:srgbClr val="1C191A"/>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TextBox 2"/>
          <p:cNvSpPr txBox="1"/>
          <p:nvPr/>
        </p:nvSpPr>
        <p:spPr>
          <a:xfrm>
            <a:off x="1028700" y="377723"/>
            <a:ext cx="6062578" cy="2079675"/>
          </a:xfrm>
          <a:prstGeom prst="rect">
            <a:avLst/>
          </a:prstGeom>
        </p:spPr>
        <p:txBody>
          <a:bodyPr lIns="0" tIns="0" rIns="0" bIns="0" rtlCol="0" anchor="t">
            <a:spAutoFit/>
          </a:bodyPr>
          <a:lstStyle/>
          <a:p>
            <a:pPr marL="0" lvl="0" indent="0" algn="just">
              <a:lnSpc>
                <a:spcPts val="8000"/>
              </a:lnSpc>
              <a:spcBef>
                <a:spcPct val="0"/>
              </a:spcBef>
            </a:pPr>
            <a:r>
              <a:rPr lang="en-US" sz="8000">
                <a:solidFill>
                  <a:srgbClr val="253439"/>
                </a:solidFill>
                <a:latin typeface="Lato"/>
                <a:ea typeface="Lato"/>
                <a:cs typeface="Lato"/>
                <a:sym typeface="Lato"/>
              </a:rPr>
              <a:t>Reasearch Gap</a:t>
            </a:r>
          </a:p>
        </p:txBody>
      </p:sp>
      <p:sp>
        <p:nvSpPr>
          <p:cNvPr id="3" name="TextBox 3"/>
          <p:cNvSpPr txBox="1"/>
          <p:nvPr/>
        </p:nvSpPr>
        <p:spPr>
          <a:xfrm>
            <a:off x="1028700" y="2526392"/>
            <a:ext cx="15533479" cy="7487675"/>
          </a:xfrm>
          <a:prstGeom prst="rect">
            <a:avLst/>
          </a:prstGeom>
        </p:spPr>
        <p:txBody>
          <a:bodyPr lIns="0" tIns="0" rIns="0" bIns="0" rtlCol="0" anchor="t">
            <a:spAutoFit/>
          </a:bodyPr>
          <a:lstStyle/>
          <a:p>
            <a:pPr algn="l">
              <a:lnSpc>
                <a:spcPts val="2939"/>
              </a:lnSpc>
              <a:spcBef>
                <a:spcPct val="0"/>
              </a:spcBef>
            </a:pPr>
            <a:r>
              <a:rPr lang="en-US" sz="2099" b="1" u="sng" spc="-41">
                <a:solidFill>
                  <a:srgbClr val="253439"/>
                </a:solidFill>
                <a:latin typeface="Lato Bold"/>
                <a:ea typeface="Lato Bold"/>
                <a:cs typeface="Lato Bold"/>
                <a:sym typeface="Lato Bold"/>
                <a:hlinkClick r:id="rId2" tooltip="https://github.com/Fog-Based-Vehicle-Monitoring/Project_docs/blob/main/Literature_Review.md"/>
              </a:rPr>
              <a:t>From the literature analysis, the following research gaps are identified: </a:t>
            </a:r>
          </a:p>
          <a:p>
            <a:pPr algn="l">
              <a:lnSpc>
                <a:spcPts val="2939"/>
              </a:lnSpc>
              <a:spcBef>
                <a:spcPct val="0"/>
              </a:spcBef>
            </a:pPr>
            <a:r>
              <a:rPr lang="en-US" sz="2099" b="1" u="sng" spc="-41">
                <a:solidFill>
                  <a:srgbClr val="253439"/>
                </a:solidFill>
                <a:latin typeface="Lato Bold"/>
                <a:ea typeface="Lato Bold"/>
                <a:cs typeface="Lato Bold"/>
                <a:sym typeface="Lato Bold"/>
                <a:hlinkClick r:id="rId2" tooltip="https://github.com/Fog-Based-Vehicle-Monitoring/Project_docs/blob/main/Literature_Review.md"/>
              </a:rPr>
              <a:t>Link to the Literature Review Document</a:t>
            </a:r>
          </a:p>
          <a:p>
            <a:pPr algn="l">
              <a:lnSpc>
                <a:spcPts val="2799"/>
              </a:lnSpc>
              <a:spcBef>
                <a:spcPct val="0"/>
              </a:spcBef>
            </a:pPr>
            <a:endParaRPr lang="en-US" sz="2099" b="1" u="sng" spc="-41">
              <a:solidFill>
                <a:srgbClr val="253439"/>
              </a:solidFill>
              <a:latin typeface="Lato Bold"/>
              <a:ea typeface="Lato Bold"/>
              <a:cs typeface="Lato Bold"/>
              <a:sym typeface="Lato Bold"/>
              <a:hlinkClick r:id="rId2" tooltip="https://github.com/Fog-Based-Vehicle-Monitoring/Project_docs/blob/main/Literature_Review.md"/>
            </a:endParaRPr>
          </a:p>
          <a:p>
            <a:pPr marL="496567" lvl="1" indent="-248284" algn="l">
              <a:lnSpc>
                <a:spcPts val="3219"/>
              </a:lnSpc>
              <a:buFont typeface="Arial"/>
              <a:buChar char="•"/>
            </a:pPr>
            <a:r>
              <a:rPr lang="en-US" sz="2299" u="sng" spc="-45">
                <a:solidFill>
                  <a:srgbClr val="253439"/>
                </a:solidFill>
                <a:latin typeface="Lato"/>
                <a:ea typeface="Lato"/>
                <a:cs typeface="Lato"/>
                <a:sym typeface="Lato"/>
                <a:hlinkClick r:id="rId2" tooltip="https://github.com/Fog-Based-Vehicle-Monitoring/Project_docs/blob/main/Literature_Review.md"/>
              </a:rPr>
              <a:t>Cloud Dependency Gap - Existing vehicle monitoring systems rely heavily on cloud connectivity, resulting in delayed responses during safety-critical events or complete failure during network outages.</a:t>
            </a:r>
          </a:p>
          <a:p>
            <a:pPr algn="l">
              <a:lnSpc>
                <a:spcPts val="3219"/>
              </a:lnSpc>
            </a:pPr>
            <a:endParaRPr lang="en-US" sz="2299" u="sng" spc="-45">
              <a:solidFill>
                <a:srgbClr val="253439"/>
              </a:solidFill>
              <a:latin typeface="Lato"/>
              <a:ea typeface="Lato"/>
              <a:cs typeface="Lato"/>
              <a:sym typeface="Lato"/>
              <a:hlinkClick r:id="rId2" tooltip="https://github.com/Fog-Based-Vehicle-Monitoring/Project_docs/blob/main/Literature_Review.md"/>
            </a:endParaRPr>
          </a:p>
          <a:p>
            <a:pPr marL="496567" lvl="1" indent="-248284" algn="l">
              <a:lnSpc>
                <a:spcPts val="3219"/>
              </a:lnSpc>
              <a:buFont typeface="Arial"/>
              <a:buChar char="•"/>
            </a:pPr>
            <a:r>
              <a:rPr lang="en-US" sz="2299" u="sng" spc="-45">
                <a:solidFill>
                  <a:srgbClr val="253439"/>
                </a:solidFill>
                <a:latin typeface="Lato"/>
                <a:ea typeface="Lato"/>
                <a:cs typeface="Lato"/>
                <a:sym typeface="Lato"/>
                <a:hlinkClick r:id="rId2" tooltip="https://github.com/Fog-Based-Vehicle-Monitoring/Project_docs/blob/main/Literature_Review.md"/>
              </a:rPr>
              <a:t>Lack of Autonomous Actuation -  Most solutions stop at fault detection or prediction and do not provide closed-loop control actions such as local isolation, derating, or emergency shutdown.</a:t>
            </a:r>
          </a:p>
          <a:p>
            <a:pPr algn="l">
              <a:lnSpc>
                <a:spcPts val="3219"/>
              </a:lnSpc>
            </a:pPr>
            <a:endParaRPr lang="en-US" sz="2299" u="sng" spc="-45">
              <a:solidFill>
                <a:srgbClr val="253439"/>
              </a:solidFill>
              <a:latin typeface="Lato"/>
              <a:ea typeface="Lato"/>
              <a:cs typeface="Lato"/>
              <a:sym typeface="Lato"/>
              <a:hlinkClick r:id="rId2" tooltip="https://github.com/Fog-Based-Vehicle-Monitoring/Project_docs/blob/main/Literature_Review.md"/>
            </a:endParaRPr>
          </a:p>
          <a:p>
            <a:pPr marL="496567" lvl="1" indent="-248284" algn="l">
              <a:lnSpc>
                <a:spcPts val="3219"/>
              </a:lnSpc>
              <a:buFont typeface="Arial"/>
              <a:buChar char="•"/>
            </a:pPr>
            <a:r>
              <a:rPr lang="en-US" sz="2299" u="sng" spc="-45">
                <a:solidFill>
                  <a:srgbClr val="253439"/>
                </a:solidFill>
                <a:latin typeface="Lato"/>
                <a:ea typeface="Lato"/>
                <a:cs typeface="Lato"/>
                <a:sym typeface="Lato"/>
                <a:hlinkClick r:id="rId2" tooltip="https://github.com/Fog-Based-Vehicle-Monitoring/Project_docs/blob/main/Literature_Review.md"/>
              </a:rPr>
              <a:t>Fragmented Sensing Architectures -  Current systems require multiple physical sensors for different subsystems, increasing cost, complexity, and maintenance overhead.</a:t>
            </a:r>
          </a:p>
          <a:p>
            <a:pPr algn="l">
              <a:lnSpc>
                <a:spcPts val="3219"/>
              </a:lnSpc>
            </a:pPr>
            <a:endParaRPr lang="en-US" sz="2299" u="sng" spc="-45">
              <a:solidFill>
                <a:srgbClr val="253439"/>
              </a:solidFill>
              <a:latin typeface="Lato"/>
              <a:ea typeface="Lato"/>
              <a:cs typeface="Lato"/>
              <a:sym typeface="Lato"/>
              <a:hlinkClick r:id="rId2" tooltip="https://github.com/Fog-Based-Vehicle-Monitoring/Project_docs/blob/main/Literature_Review.md"/>
            </a:endParaRPr>
          </a:p>
          <a:p>
            <a:pPr marL="496567" lvl="1" indent="-248284" algn="l">
              <a:lnSpc>
                <a:spcPts val="3219"/>
              </a:lnSpc>
              <a:buFont typeface="Arial"/>
              <a:buChar char="•"/>
            </a:pPr>
            <a:r>
              <a:rPr lang="en-US" sz="2299" u="sng" spc="-45">
                <a:solidFill>
                  <a:srgbClr val="253439"/>
                </a:solidFill>
                <a:latin typeface="Lato"/>
                <a:ea typeface="Lato"/>
                <a:cs typeface="Lato"/>
                <a:sym typeface="Lato"/>
                <a:hlinkClick r:id="rId2" tooltip="https://github.com/Fog-Based-Vehicle-Monitoring/Project_docs/blob/main/Literature_Review.md"/>
              </a:rPr>
              <a:t>Absence of Fog-Adaptive Intelligence - While fog computing is studied, it is rarely applied to predictive maintenance combined with non-intrusive energy fingerprinting and latency-aware control logic.</a:t>
            </a:r>
          </a:p>
          <a:p>
            <a:pPr algn="l">
              <a:lnSpc>
                <a:spcPts val="3219"/>
              </a:lnSpc>
            </a:pPr>
            <a:endParaRPr lang="en-US" sz="2299" u="sng" spc="-45">
              <a:solidFill>
                <a:srgbClr val="253439"/>
              </a:solidFill>
              <a:latin typeface="Lato"/>
              <a:ea typeface="Lato"/>
              <a:cs typeface="Lato"/>
              <a:sym typeface="Lato"/>
              <a:hlinkClick r:id="rId2" tooltip="https://github.com/Fog-Based-Vehicle-Monitoring/Project_docs/blob/main/Literature_Review.md"/>
            </a:endParaRPr>
          </a:p>
          <a:p>
            <a:pPr marL="496567" lvl="1" indent="-248284" algn="l">
              <a:lnSpc>
                <a:spcPts val="3219"/>
              </a:lnSpc>
              <a:buFont typeface="Arial"/>
              <a:buChar char="•"/>
            </a:pPr>
            <a:r>
              <a:rPr lang="en-US" sz="2299" u="sng" spc="-45">
                <a:solidFill>
                  <a:srgbClr val="253439"/>
                </a:solidFill>
                <a:latin typeface="Lato"/>
                <a:ea typeface="Lato"/>
                <a:cs typeface="Lato"/>
                <a:sym typeface="Lato"/>
                <a:hlinkClick r:id="rId2" tooltip="https://github.com/Fog-Based-Vehicle-Monitoring/Project_docs/blob/main/Literature_Review.md"/>
              </a:rPr>
              <a:t>Limited Driver and Context Awareness - Existing approaches do not account for driver behavior, component stress, or real-time operating context when making maintenance or safety decisions. This project addresses these gaps by proposing a Fog-Adaptive Neuro-Fuzzy Framework that enables non-intrusive energy fingerprinting, fog-level intelligence, and autonomous actuation in cyber-physical vehicular systems.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TextBox 2"/>
          <p:cNvSpPr txBox="1"/>
          <p:nvPr/>
        </p:nvSpPr>
        <p:spPr>
          <a:xfrm>
            <a:off x="545504" y="583507"/>
            <a:ext cx="14203723" cy="706125"/>
          </a:xfrm>
          <a:prstGeom prst="rect">
            <a:avLst/>
          </a:prstGeom>
        </p:spPr>
        <p:txBody>
          <a:bodyPr lIns="0" tIns="0" rIns="0" bIns="0" rtlCol="0" anchor="t">
            <a:spAutoFit/>
          </a:bodyPr>
          <a:lstStyle/>
          <a:p>
            <a:pPr marL="0" lvl="0" indent="0" algn="just">
              <a:lnSpc>
                <a:spcPts val="5300"/>
              </a:lnSpc>
              <a:spcBef>
                <a:spcPct val="0"/>
              </a:spcBef>
            </a:pPr>
            <a:r>
              <a:rPr lang="en-US" sz="5300">
                <a:solidFill>
                  <a:srgbClr val="253439"/>
                </a:solidFill>
                <a:latin typeface="Lato"/>
                <a:ea typeface="Lato"/>
                <a:cs typeface="Lato"/>
                <a:sym typeface="Lato"/>
              </a:rPr>
              <a:t>Proposed System Architecture</a:t>
            </a:r>
          </a:p>
        </p:txBody>
      </p:sp>
      <p:grpSp>
        <p:nvGrpSpPr>
          <p:cNvPr id="3" name="Group 3"/>
          <p:cNvGrpSpPr/>
          <p:nvPr/>
        </p:nvGrpSpPr>
        <p:grpSpPr>
          <a:xfrm rot="-5400000">
            <a:off x="15477180" y="1990243"/>
            <a:ext cx="274763" cy="274763"/>
            <a:chOff x="0" y="0"/>
            <a:chExt cx="178795" cy="178795"/>
          </a:xfrm>
        </p:grpSpPr>
        <p:sp>
          <p:nvSpPr>
            <p:cNvPr id="4" name="Freeform 4"/>
            <p:cNvSpPr/>
            <p:nvPr/>
          </p:nvSpPr>
          <p:spPr>
            <a:xfrm>
              <a:off x="0" y="0"/>
              <a:ext cx="178795" cy="178795"/>
            </a:xfrm>
            <a:custGeom>
              <a:avLst/>
              <a:gdLst/>
              <a:ahLst/>
              <a:cxnLst/>
              <a:rect l="l" t="t" r="r" b="b"/>
              <a:pathLst>
                <a:path w="178795" h="178795">
                  <a:moveTo>
                    <a:pt x="0" y="0"/>
                  </a:moveTo>
                  <a:lnTo>
                    <a:pt x="178795" y="0"/>
                  </a:lnTo>
                  <a:lnTo>
                    <a:pt x="178795" y="178795"/>
                  </a:lnTo>
                  <a:lnTo>
                    <a:pt x="0" y="178795"/>
                  </a:lnTo>
                  <a:close/>
                </a:path>
              </a:pathLst>
            </a:custGeom>
            <a:solidFill>
              <a:srgbClr val="253439"/>
            </a:solidFill>
          </p:spPr>
          <p:txBody>
            <a:bodyPr/>
            <a:lstStyle/>
            <a:p>
              <a:endParaRPr lang="en-US"/>
            </a:p>
          </p:txBody>
        </p:sp>
        <p:sp>
          <p:nvSpPr>
            <p:cNvPr id="5" name="TextBox 5"/>
            <p:cNvSpPr txBox="1"/>
            <p:nvPr/>
          </p:nvSpPr>
          <p:spPr>
            <a:xfrm>
              <a:off x="0" y="-38100"/>
              <a:ext cx="178795" cy="216895"/>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rot="-5400000">
            <a:off x="16015926" y="1990243"/>
            <a:ext cx="274763" cy="274763"/>
            <a:chOff x="0" y="0"/>
            <a:chExt cx="178795" cy="178795"/>
          </a:xfrm>
        </p:grpSpPr>
        <p:sp>
          <p:nvSpPr>
            <p:cNvPr id="7" name="Freeform 7"/>
            <p:cNvSpPr/>
            <p:nvPr/>
          </p:nvSpPr>
          <p:spPr>
            <a:xfrm>
              <a:off x="0" y="0"/>
              <a:ext cx="178795" cy="178795"/>
            </a:xfrm>
            <a:custGeom>
              <a:avLst/>
              <a:gdLst/>
              <a:ahLst/>
              <a:cxnLst/>
              <a:rect l="l" t="t" r="r" b="b"/>
              <a:pathLst>
                <a:path w="178795" h="178795">
                  <a:moveTo>
                    <a:pt x="0" y="0"/>
                  </a:moveTo>
                  <a:lnTo>
                    <a:pt x="178795" y="0"/>
                  </a:lnTo>
                  <a:lnTo>
                    <a:pt x="178795" y="178795"/>
                  </a:lnTo>
                  <a:lnTo>
                    <a:pt x="0" y="178795"/>
                  </a:lnTo>
                  <a:close/>
                </a:path>
              </a:pathLst>
            </a:custGeom>
            <a:solidFill>
              <a:srgbClr val="B29E84"/>
            </a:solidFill>
          </p:spPr>
          <p:txBody>
            <a:bodyPr/>
            <a:lstStyle/>
            <a:p>
              <a:endParaRPr lang="en-US"/>
            </a:p>
          </p:txBody>
        </p:sp>
        <p:sp>
          <p:nvSpPr>
            <p:cNvPr id="8" name="TextBox 8"/>
            <p:cNvSpPr txBox="1"/>
            <p:nvPr/>
          </p:nvSpPr>
          <p:spPr>
            <a:xfrm>
              <a:off x="0" y="-38100"/>
              <a:ext cx="178795" cy="216895"/>
            </a:xfrm>
            <a:prstGeom prst="rect">
              <a:avLst/>
            </a:prstGeom>
          </p:spPr>
          <p:txBody>
            <a:bodyPr lIns="50800" tIns="50800" rIns="50800" bIns="50800" rtlCol="0" anchor="ctr"/>
            <a:lstStyle/>
            <a:p>
              <a:pPr algn="ctr">
                <a:lnSpc>
                  <a:spcPts val="2799"/>
                </a:lnSpc>
              </a:pPr>
              <a:endParaRPr/>
            </a:p>
          </p:txBody>
        </p:sp>
      </p:grpSp>
      <p:grpSp>
        <p:nvGrpSpPr>
          <p:cNvPr id="9" name="Group 9"/>
          <p:cNvGrpSpPr/>
          <p:nvPr/>
        </p:nvGrpSpPr>
        <p:grpSpPr>
          <a:xfrm rot="-5400000">
            <a:off x="16554672" y="1990243"/>
            <a:ext cx="274763" cy="274763"/>
            <a:chOff x="0" y="0"/>
            <a:chExt cx="178795" cy="178795"/>
          </a:xfrm>
        </p:grpSpPr>
        <p:sp>
          <p:nvSpPr>
            <p:cNvPr id="10" name="Freeform 10"/>
            <p:cNvSpPr/>
            <p:nvPr/>
          </p:nvSpPr>
          <p:spPr>
            <a:xfrm>
              <a:off x="0" y="0"/>
              <a:ext cx="178795" cy="178795"/>
            </a:xfrm>
            <a:custGeom>
              <a:avLst/>
              <a:gdLst/>
              <a:ahLst/>
              <a:cxnLst/>
              <a:rect l="l" t="t" r="r" b="b"/>
              <a:pathLst>
                <a:path w="178795" h="178795">
                  <a:moveTo>
                    <a:pt x="0" y="0"/>
                  </a:moveTo>
                  <a:lnTo>
                    <a:pt x="178795" y="0"/>
                  </a:lnTo>
                  <a:lnTo>
                    <a:pt x="178795" y="178795"/>
                  </a:lnTo>
                  <a:lnTo>
                    <a:pt x="0" y="178795"/>
                  </a:lnTo>
                  <a:close/>
                </a:path>
              </a:pathLst>
            </a:custGeom>
            <a:solidFill>
              <a:srgbClr val="7C898B"/>
            </a:solidFill>
          </p:spPr>
          <p:txBody>
            <a:bodyPr/>
            <a:lstStyle/>
            <a:p>
              <a:endParaRPr lang="en-US"/>
            </a:p>
          </p:txBody>
        </p:sp>
        <p:sp>
          <p:nvSpPr>
            <p:cNvPr id="11" name="TextBox 11"/>
            <p:cNvSpPr txBox="1"/>
            <p:nvPr/>
          </p:nvSpPr>
          <p:spPr>
            <a:xfrm>
              <a:off x="0" y="-38100"/>
              <a:ext cx="178795" cy="216895"/>
            </a:xfrm>
            <a:prstGeom prst="rect">
              <a:avLst/>
            </a:prstGeom>
          </p:spPr>
          <p:txBody>
            <a:bodyPr lIns="50800" tIns="50800" rIns="50800" bIns="50800" rtlCol="0" anchor="ctr"/>
            <a:lstStyle/>
            <a:p>
              <a:pPr algn="ctr">
                <a:lnSpc>
                  <a:spcPts val="2799"/>
                </a:lnSpc>
              </a:pPr>
              <a:endParaRPr/>
            </a:p>
          </p:txBody>
        </p:sp>
      </p:grpSp>
      <p:sp>
        <p:nvSpPr>
          <p:cNvPr id="12" name="TextBox 12"/>
          <p:cNvSpPr txBox="1"/>
          <p:nvPr/>
        </p:nvSpPr>
        <p:spPr>
          <a:xfrm>
            <a:off x="598835" y="1363851"/>
            <a:ext cx="12798009" cy="8283062"/>
          </a:xfrm>
          <a:prstGeom prst="rect">
            <a:avLst/>
          </a:prstGeom>
        </p:spPr>
        <p:txBody>
          <a:bodyPr lIns="0" tIns="0" rIns="0" bIns="0" rtlCol="0" anchor="t">
            <a:spAutoFit/>
          </a:bodyPr>
          <a:lstStyle/>
          <a:p>
            <a:pPr algn="l">
              <a:lnSpc>
                <a:spcPts val="3919"/>
              </a:lnSpc>
              <a:spcBef>
                <a:spcPct val="0"/>
              </a:spcBef>
            </a:pPr>
            <a:r>
              <a:rPr lang="en-US" sz="2799" spc="-55">
                <a:solidFill>
                  <a:srgbClr val="253439"/>
                </a:solidFill>
                <a:latin typeface="Lato"/>
                <a:ea typeface="Lato"/>
                <a:cs typeface="Lato"/>
                <a:sym typeface="Lato"/>
              </a:rPr>
              <a:t>The proposed system follows a multi-layer fog-edge-cloud architecture, inspired by the human nervous system, where reflex actions are handled locally and higher-level analytics are delegated to the cloud.</a:t>
            </a:r>
          </a:p>
          <a:p>
            <a:pPr algn="l">
              <a:lnSpc>
                <a:spcPts val="3919"/>
              </a:lnSpc>
              <a:spcBef>
                <a:spcPct val="0"/>
              </a:spcBef>
            </a:pPr>
            <a:endParaRPr lang="en-US" sz="2799" spc="-55">
              <a:solidFill>
                <a:srgbClr val="253439"/>
              </a:solidFill>
              <a:latin typeface="Lato"/>
              <a:ea typeface="Lato"/>
              <a:cs typeface="Lato"/>
              <a:sym typeface="Lato"/>
            </a:endParaRPr>
          </a:p>
          <a:p>
            <a:pPr marL="604515" lvl="1" indent="-302257" algn="l">
              <a:lnSpc>
                <a:spcPts val="3919"/>
              </a:lnSpc>
              <a:buFont typeface="Arial"/>
              <a:buChar char="•"/>
            </a:pPr>
            <a:r>
              <a:rPr lang="en-US" sz="2799" spc="-55">
                <a:solidFill>
                  <a:srgbClr val="253439"/>
                </a:solidFill>
                <a:latin typeface="Lato"/>
                <a:ea typeface="Lato"/>
                <a:cs typeface="Lato"/>
                <a:sym typeface="Lato"/>
              </a:rPr>
              <a:t>1.</a:t>
            </a:r>
            <a:r>
              <a:rPr lang="en-US" sz="2799" b="1" spc="-55">
                <a:solidFill>
                  <a:srgbClr val="253439"/>
                </a:solidFill>
                <a:latin typeface="Lato Bold"/>
                <a:ea typeface="Lato Bold"/>
                <a:cs typeface="Lato Bold"/>
                <a:sym typeface="Lato Bold"/>
              </a:rPr>
              <a:t> Edge Layer (Vehicle Level)</a:t>
            </a:r>
            <a:r>
              <a:rPr lang="en-US" sz="2799" spc="-55">
                <a:solidFill>
                  <a:srgbClr val="253439"/>
                </a:solidFill>
                <a:latin typeface="Lato"/>
                <a:ea typeface="Lato"/>
                <a:cs typeface="Lato"/>
                <a:sym typeface="Lato"/>
              </a:rPr>
              <a:t> - </a:t>
            </a:r>
          </a:p>
          <a:p>
            <a:pPr marL="1209029" lvl="2" indent="-403010" algn="l">
              <a:lnSpc>
                <a:spcPts val="3919"/>
              </a:lnSpc>
              <a:buFont typeface="Arial"/>
              <a:buChar char="⚬"/>
            </a:pPr>
            <a:r>
              <a:rPr lang="en-US" sz="2799" spc="-55">
                <a:solidFill>
                  <a:srgbClr val="253439"/>
                </a:solidFill>
                <a:latin typeface="Lato"/>
                <a:ea typeface="Lato"/>
                <a:cs typeface="Lato"/>
                <a:sym typeface="Lato"/>
              </a:rPr>
              <a:t>ESP32 microcontroller with non-intrusive CT sensors</a:t>
            </a:r>
          </a:p>
          <a:p>
            <a:pPr marL="1209029" lvl="2" indent="-403010" algn="l">
              <a:lnSpc>
                <a:spcPts val="3919"/>
              </a:lnSpc>
              <a:buFont typeface="Arial"/>
              <a:buChar char="⚬"/>
            </a:pPr>
            <a:r>
              <a:rPr lang="en-US" sz="2799" spc="-55">
                <a:solidFill>
                  <a:srgbClr val="253439"/>
                </a:solidFill>
                <a:latin typeface="Lato"/>
                <a:ea typeface="Lato"/>
                <a:cs typeface="Lato"/>
                <a:sym typeface="Lato"/>
              </a:rPr>
              <a:t>Captures raw electrical signals from the vehicle power line</a:t>
            </a:r>
          </a:p>
          <a:p>
            <a:pPr marL="1209029" lvl="2" indent="-403010" algn="l">
              <a:lnSpc>
                <a:spcPts val="3919"/>
              </a:lnSpc>
              <a:buFont typeface="Arial"/>
              <a:buChar char="⚬"/>
            </a:pPr>
            <a:r>
              <a:rPr lang="en-US" sz="2799" spc="-55">
                <a:solidFill>
                  <a:srgbClr val="253439"/>
                </a:solidFill>
                <a:latin typeface="Lato"/>
                <a:ea typeface="Lato"/>
                <a:cs typeface="Lato"/>
                <a:sym typeface="Lato"/>
              </a:rPr>
              <a:t>Performs ADC sampling and transmits data using MQTT</a:t>
            </a:r>
          </a:p>
          <a:p>
            <a:pPr marL="1209029" lvl="2" indent="-403010" algn="l">
              <a:lnSpc>
                <a:spcPts val="3919"/>
              </a:lnSpc>
              <a:buFont typeface="Arial"/>
              <a:buChar char="⚬"/>
            </a:pPr>
            <a:r>
              <a:rPr lang="en-US" sz="2799" spc="-55">
                <a:solidFill>
                  <a:srgbClr val="253439"/>
                </a:solidFill>
                <a:latin typeface="Lato"/>
                <a:ea typeface="Lato"/>
                <a:cs typeface="Lato"/>
                <a:sym typeface="Lato"/>
              </a:rPr>
              <a:t>Controls electromechanical relays for fail-safe actuation</a:t>
            </a:r>
          </a:p>
          <a:p>
            <a:pPr algn="l">
              <a:lnSpc>
                <a:spcPts val="3919"/>
              </a:lnSpc>
              <a:spcBef>
                <a:spcPct val="0"/>
              </a:spcBef>
            </a:pPr>
            <a:endParaRPr lang="en-US" sz="2799" spc="-55">
              <a:solidFill>
                <a:srgbClr val="253439"/>
              </a:solidFill>
              <a:latin typeface="Lato"/>
              <a:ea typeface="Lato"/>
              <a:cs typeface="Lato"/>
              <a:sym typeface="Lato"/>
            </a:endParaRPr>
          </a:p>
          <a:p>
            <a:pPr marL="604515" lvl="1" indent="-302257" algn="l">
              <a:lnSpc>
                <a:spcPts val="3919"/>
              </a:lnSpc>
              <a:buFont typeface="Arial"/>
              <a:buChar char="•"/>
            </a:pPr>
            <a:r>
              <a:rPr lang="en-US" sz="2799" spc="-55">
                <a:solidFill>
                  <a:srgbClr val="253439"/>
                </a:solidFill>
                <a:latin typeface="Lato"/>
                <a:ea typeface="Lato"/>
                <a:cs typeface="Lato"/>
                <a:sym typeface="Lato"/>
              </a:rPr>
              <a:t>2. </a:t>
            </a:r>
            <a:r>
              <a:rPr lang="en-US" sz="2799" b="1" spc="-55">
                <a:solidFill>
                  <a:srgbClr val="253439"/>
                </a:solidFill>
                <a:latin typeface="Lato Bold"/>
                <a:ea typeface="Lato Bold"/>
                <a:cs typeface="Lato Bold"/>
                <a:sym typeface="Lato Bold"/>
              </a:rPr>
              <a:t>Fog Layer (Smartphone / Local Gateway)</a:t>
            </a:r>
          </a:p>
          <a:p>
            <a:pPr marL="1209029" lvl="2" indent="-403010" algn="l">
              <a:lnSpc>
                <a:spcPts val="3919"/>
              </a:lnSpc>
              <a:buFont typeface="Arial"/>
              <a:buChar char="⚬"/>
            </a:pPr>
            <a:r>
              <a:rPr lang="en-US" sz="2799" spc="-55">
                <a:solidFill>
                  <a:srgbClr val="253439"/>
                </a:solidFill>
                <a:latin typeface="Lato"/>
                <a:ea typeface="Lato"/>
                <a:cs typeface="Lato"/>
                <a:sym typeface="Lato"/>
              </a:rPr>
              <a:t>Acts as the Vehicular Fog Node</a:t>
            </a:r>
          </a:p>
          <a:p>
            <a:pPr marL="1209029" lvl="2" indent="-403010" algn="l">
              <a:lnSpc>
                <a:spcPts val="3919"/>
              </a:lnSpc>
              <a:buFont typeface="Arial"/>
              <a:buChar char="⚬"/>
            </a:pPr>
            <a:r>
              <a:rPr lang="en-US" sz="2799" spc="-55">
                <a:solidFill>
                  <a:srgbClr val="253439"/>
                </a:solidFill>
                <a:latin typeface="Lato"/>
                <a:ea typeface="Lato"/>
                <a:cs typeface="Lato"/>
                <a:sym typeface="Lato"/>
              </a:rPr>
              <a:t>Performs feature extraction (RMS, FFT, THD, harmonic analysis)</a:t>
            </a:r>
          </a:p>
          <a:p>
            <a:pPr marL="1209029" lvl="2" indent="-403010" algn="l">
              <a:lnSpc>
                <a:spcPts val="3919"/>
              </a:lnSpc>
              <a:buFont typeface="Arial"/>
              <a:buChar char="⚬"/>
            </a:pPr>
            <a:r>
              <a:rPr lang="en-US" sz="2799" spc="-55">
                <a:solidFill>
                  <a:srgbClr val="253439"/>
                </a:solidFill>
                <a:latin typeface="Lato"/>
                <a:ea typeface="Lato"/>
                <a:cs typeface="Lato"/>
                <a:sym typeface="Lato"/>
              </a:rPr>
              <a:t>Executes TensorFlow Lite models for real-time inference</a:t>
            </a:r>
          </a:p>
          <a:p>
            <a:pPr marL="1209029" lvl="2" indent="-403010" algn="l">
              <a:lnSpc>
                <a:spcPts val="3919"/>
              </a:lnSpc>
              <a:buFont typeface="Arial"/>
              <a:buChar char="⚬"/>
            </a:pPr>
            <a:r>
              <a:rPr lang="en-US" sz="2799" spc="-55">
                <a:solidFill>
                  <a:srgbClr val="253439"/>
                </a:solidFill>
                <a:latin typeface="Lato"/>
                <a:ea typeface="Lato"/>
                <a:cs typeface="Lato"/>
                <a:sym typeface="Lato"/>
              </a:rPr>
              <a:t>Implements latency-aware decision logic and autonomous control</a:t>
            </a:r>
          </a:p>
          <a:p>
            <a:pPr marL="1209029" lvl="2" indent="-403010" algn="l">
              <a:lnSpc>
                <a:spcPts val="3919"/>
              </a:lnSpc>
              <a:buFont typeface="Arial"/>
              <a:buChar char="⚬"/>
            </a:pPr>
            <a:r>
              <a:rPr lang="en-US" sz="2799" spc="-55">
                <a:solidFill>
                  <a:srgbClr val="253439"/>
                </a:solidFill>
                <a:latin typeface="Lato"/>
                <a:ea typeface="Lato"/>
                <a:cs typeface="Lato"/>
                <a:sym typeface="Lato"/>
              </a:rPr>
              <a:t>Operates independently during cloud outages</a:t>
            </a:r>
          </a:p>
          <a:p>
            <a:pPr algn="l">
              <a:lnSpc>
                <a:spcPts val="2799"/>
              </a:lnSpc>
              <a:spcBef>
                <a:spcPct val="0"/>
              </a:spcBef>
            </a:pPr>
            <a:endParaRPr lang="en-US" sz="2799" spc="-55">
              <a:solidFill>
                <a:srgbClr val="253439"/>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1551</Words>
  <Application>Microsoft Macintosh PowerPoint</Application>
  <PresentationFormat>Custom</PresentationFormat>
  <Paragraphs>187</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Lato Bold</vt:lpstr>
      <vt:lpstr>Lato</vt:lpstr>
      <vt:lpstr>Arial</vt:lpstr>
      <vt:lpstr>Calibri</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Fog Project Presentation</dc:title>
  <cp:lastModifiedBy>Lokesh Edufect</cp:lastModifiedBy>
  <cp:revision>2</cp:revision>
  <dcterms:created xsi:type="dcterms:W3CDTF">2006-08-16T00:00:00Z</dcterms:created>
  <dcterms:modified xsi:type="dcterms:W3CDTF">2026-02-10T17:30:54Z</dcterms:modified>
  <dc:identifier>DAG_HRsSCbk</dc:identifier>
</cp:coreProperties>
</file>